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753600" cy="7315200"/>
  <p:notesSz cx="6858000" cy="9144000"/>
  <p:embeddedFontLs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Raleway Bold" panose="020B0604020202020204" charset="0"/>
      <p:regular r:id="rId24"/>
      <p:bold r:id="rId25"/>
    </p:embeddedFont>
    <p:embeddedFont>
      <p:font typeface="Raleway Italics" panose="020B0604020202020204" charset="0"/>
      <p:regular r:id="rId26"/>
    </p:embeddedFont>
    <p:embeddedFont>
      <p:font typeface="Raleway Medium" panose="020F0502020204030204" pitchFamily="2" charset="0"/>
      <p:regular r:id="rId27"/>
      <p:italic r:id="rId28"/>
    </p:embeddedFont>
    <p:embeddedFont>
      <p:font typeface="Raleway Semi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D3A6C-DA18-2F5C-6889-E398E51AF49B}" v="1236" dt="2025-06-24T20:26:04.735"/>
    <p1510:client id="{AB9AEEB3-6FC5-940F-B0D9-3B03996DDBF7}" v="24" dt="2025-06-26T18:08:24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010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nf8C0f3RFi" TargetMode="External"/><Relationship Id="rId3" Type="http://schemas.openxmlformats.org/officeDocument/2006/relationships/hyperlink" Target="https://registropublicodeemissoes.fgv.br" TargetMode="External"/><Relationship Id="rId7" Type="http://schemas.openxmlformats.org/officeDocument/2006/relationships/hyperlink" Target="https://eaesp.fgv.br/centros/centro-estudos-sustentabilidade/projetos/programa-brasileiro-ghg-protocol" TargetMode="External"/><Relationship Id="rId2" Type="http://schemas.openxmlformats.org/officeDocument/2006/relationships/hyperlink" Target="https://eaesp.fgv.br/gh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metro.gov.br/organismos/index.asp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bibliotecadigital.fgv.br/dspace/handle/10438/30252" TargetMode="External"/><Relationship Id="rId10" Type="http://schemas.openxmlformats.org/officeDocument/2006/relationships/hyperlink" Target="https://dados.stf.jus.br/extensions/PainelSustentabilidade/PainelSustentabilidade.html" TargetMode="External"/><Relationship Id="rId4" Type="http://schemas.openxmlformats.org/officeDocument/2006/relationships/hyperlink" Target="https://repositorio.fgv.br/items/23ea7bb1-b729-4209-bcc7-6f91a555dd23" TargetMode="External"/><Relationship Id="rId9" Type="http://schemas.openxmlformats.org/officeDocument/2006/relationships/hyperlink" Target="https://www.stf.jus.br/arquivo/cms/publicacaoBOInternet/anexo/link_download/PainelSustentabilidade/pdf/Relatorio_IGEE_2023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5013" y="758564"/>
            <a:ext cx="3124271" cy="3124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18089" y="-164033"/>
            <a:ext cx="2875052" cy="287505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 flipV="1">
            <a:off x="5594644" y="2878436"/>
            <a:ext cx="7221590" cy="1651939"/>
          </a:xfrm>
          <a:custGeom>
            <a:avLst/>
            <a:gdLst/>
            <a:ahLst/>
            <a:cxnLst/>
            <a:rect l="l" t="t" r="r" b="b"/>
            <a:pathLst>
              <a:path w="7221590" h="1651939">
                <a:moveTo>
                  <a:pt x="0" y="1651938"/>
                </a:moveTo>
                <a:lnTo>
                  <a:pt x="7221590" y="1651938"/>
                </a:lnTo>
                <a:lnTo>
                  <a:pt x="7221590" y="0"/>
                </a:lnTo>
                <a:lnTo>
                  <a:pt x="0" y="0"/>
                </a:lnTo>
                <a:lnTo>
                  <a:pt x="0" y="1651938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-706006" y="5061667"/>
            <a:ext cx="3380819" cy="338081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614512" y="3882835"/>
            <a:ext cx="2875052" cy="287505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5400000" flipV="1">
            <a:off x="-3073916" y="2882671"/>
            <a:ext cx="7214695" cy="1650362"/>
          </a:xfrm>
          <a:custGeom>
            <a:avLst/>
            <a:gdLst/>
            <a:ahLst/>
            <a:cxnLst/>
            <a:rect l="l" t="t" r="r" b="b"/>
            <a:pathLst>
              <a:path w="7214695" h="1650362">
                <a:moveTo>
                  <a:pt x="0" y="1650362"/>
                </a:moveTo>
                <a:lnTo>
                  <a:pt x="7214695" y="1650362"/>
                </a:lnTo>
                <a:lnTo>
                  <a:pt x="7214695" y="0"/>
                </a:lnTo>
                <a:lnTo>
                  <a:pt x="0" y="0"/>
                </a:lnTo>
                <a:lnTo>
                  <a:pt x="0" y="1650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2561256" y="3285743"/>
            <a:ext cx="4631089" cy="770974"/>
            <a:chOff x="0" y="0"/>
            <a:chExt cx="1848986" cy="3078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8986" cy="307816"/>
            </a:xfrm>
            <a:custGeom>
              <a:avLst/>
              <a:gdLst/>
              <a:ahLst/>
              <a:cxnLst/>
              <a:rect l="l" t="t" r="r" b="b"/>
              <a:pathLst>
                <a:path w="1848986" h="307816">
                  <a:moveTo>
                    <a:pt x="50152" y="0"/>
                  </a:moveTo>
                  <a:lnTo>
                    <a:pt x="1798834" y="0"/>
                  </a:lnTo>
                  <a:cubicBezTo>
                    <a:pt x="1826533" y="0"/>
                    <a:pt x="1848986" y="22454"/>
                    <a:pt x="1848986" y="50152"/>
                  </a:cubicBezTo>
                  <a:lnTo>
                    <a:pt x="1848986" y="257664"/>
                  </a:lnTo>
                  <a:cubicBezTo>
                    <a:pt x="1848986" y="270965"/>
                    <a:pt x="1843702" y="283721"/>
                    <a:pt x="1834297" y="293126"/>
                  </a:cubicBezTo>
                  <a:cubicBezTo>
                    <a:pt x="1824892" y="302532"/>
                    <a:pt x="1812136" y="307816"/>
                    <a:pt x="1798834" y="307816"/>
                  </a:cubicBezTo>
                  <a:lnTo>
                    <a:pt x="50152" y="307816"/>
                  </a:lnTo>
                  <a:cubicBezTo>
                    <a:pt x="22454" y="307816"/>
                    <a:pt x="0" y="285362"/>
                    <a:pt x="0" y="257664"/>
                  </a:cubicBezTo>
                  <a:lnTo>
                    <a:pt x="0" y="50152"/>
                  </a:lnTo>
                  <a:cubicBezTo>
                    <a:pt x="0" y="22454"/>
                    <a:pt x="22454" y="0"/>
                    <a:pt x="501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848986" cy="326866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893403" y="3429878"/>
            <a:ext cx="3966794" cy="49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</a:pPr>
            <a:r>
              <a:rPr lang="en-US" sz="3422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STF Carbono Zero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252034" y="4295128"/>
            <a:ext cx="3249531" cy="396310"/>
            <a:chOff x="0" y="0"/>
            <a:chExt cx="947382" cy="1155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7382" cy="115542"/>
            </a:xfrm>
            <a:custGeom>
              <a:avLst/>
              <a:gdLst/>
              <a:ahLst/>
              <a:cxnLst/>
              <a:rect l="l" t="t" r="r" b="b"/>
              <a:pathLst>
                <a:path w="947382" h="115542">
                  <a:moveTo>
                    <a:pt x="57771" y="0"/>
                  </a:moveTo>
                  <a:lnTo>
                    <a:pt x="889611" y="0"/>
                  </a:lnTo>
                  <a:cubicBezTo>
                    <a:pt x="921517" y="0"/>
                    <a:pt x="947382" y="25865"/>
                    <a:pt x="947382" y="57771"/>
                  </a:cubicBezTo>
                  <a:lnTo>
                    <a:pt x="947382" y="57771"/>
                  </a:lnTo>
                  <a:cubicBezTo>
                    <a:pt x="947382" y="89677"/>
                    <a:pt x="921517" y="115542"/>
                    <a:pt x="889611" y="115542"/>
                  </a:cubicBezTo>
                  <a:lnTo>
                    <a:pt x="57771" y="115542"/>
                  </a:lnTo>
                  <a:cubicBezTo>
                    <a:pt x="25865" y="115542"/>
                    <a:pt x="0" y="89677"/>
                    <a:pt x="0" y="57771"/>
                  </a:cubicBezTo>
                  <a:lnTo>
                    <a:pt x="0" y="57771"/>
                  </a:lnTo>
                  <a:cubicBezTo>
                    <a:pt x="0" y="25865"/>
                    <a:pt x="25865" y="0"/>
                    <a:pt x="57771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947382" cy="134592"/>
            </a:xfrm>
            <a:prstGeom prst="rect">
              <a:avLst/>
            </a:prstGeom>
          </p:spPr>
          <p:txBody>
            <a:bodyPr lIns="65293" tIns="65293" rIns="65293" bIns="65293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243788" y="5939213"/>
            <a:ext cx="1250505" cy="505688"/>
          </a:xfrm>
          <a:custGeom>
            <a:avLst/>
            <a:gdLst/>
            <a:ahLst/>
            <a:cxnLst/>
            <a:rect l="l" t="t" r="r" b="b"/>
            <a:pathLst>
              <a:path w="1250505" h="505688">
                <a:moveTo>
                  <a:pt x="0" y="0"/>
                </a:moveTo>
                <a:lnTo>
                  <a:pt x="1250506" y="0"/>
                </a:lnTo>
                <a:lnTo>
                  <a:pt x="1250506" y="505688"/>
                </a:lnTo>
                <a:lnTo>
                  <a:pt x="0" y="50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5014460" y="2204262"/>
            <a:ext cx="2559649" cy="694641"/>
          </a:xfrm>
          <a:custGeom>
            <a:avLst/>
            <a:gdLst/>
            <a:ahLst/>
            <a:cxnLst/>
            <a:rect l="l" t="t" r="r" b="b"/>
            <a:pathLst>
              <a:path w="2559649" h="694641">
                <a:moveTo>
                  <a:pt x="0" y="0"/>
                </a:moveTo>
                <a:lnTo>
                  <a:pt x="2559648" y="0"/>
                </a:lnTo>
                <a:lnTo>
                  <a:pt x="2559648" y="694641"/>
                </a:lnTo>
                <a:lnTo>
                  <a:pt x="0" y="69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TextBox 25"/>
          <p:cNvSpPr txBox="1"/>
          <p:nvPr/>
        </p:nvSpPr>
        <p:spPr>
          <a:xfrm>
            <a:off x="3400446" y="4369286"/>
            <a:ext cx="3003319" cy="248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34"/>
              </a:lnSpc>
              <a:spcBef>
                <a:spcPct val="0"/>
              </a:spcBef>
            </a:pPr>
            <a:r>
              <a:rPr lang="en-US" sz="1524" b="1">
                <a:solidFill>
                  <a:srgbClr val="FFFFFF"/>
                </a:solidFill>
                <a:latin typeface="Raleway Semi-Bold"/>
                <a:ea typeface="Raleway Semi-Bold"/>
                <a:cs typeface="Raleway Semi-Bold"/>
                <a:sym typeface="Raleway Semi-Bold"/>
              </a:rPr>
              <a:t>SUPREMO TRIBUNAL FEDERAL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222062" y="0"/>
            <a:ext cx="10197724" cy="187220"/>
            <a:chOff x="0" y="0"/>
            <a:chExt cx="4071495" cy="7474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071495" cy="74749"/>
            </a:xfrm>
            <a:custGeom>
              <a:avLst/>
              <a:gdLst/>
              <a:ahLst/>
              <a:cxnLst/>
              <a:rect l="l" t="t" r="r" b="b"/>
              <a:pathLst>
                <a:path w="4071495" h="74749">
                  <a:moveTo>
                    <a:pt x="15184" y="0"/>
                  </a:moveTo>
                  <a:lnTo>
                    <a:pt x="4056311" y="0"/>
                  </a:lnTo>
                  <a:cubicBezTo>
                    <a:pt x="4064696" y="0"/>
                    <a:pt x="4071495" y="6798"/>
                    <a:pt x="4071495" y="15184"/>
                  </a:cubicBezTo>
                  <a:lnTo>
                    <a:pt x="4071495" y="59565"/>
                  </a:lnTo>
                  <a:cubicBezTo>
                    <a:pt x="4071495" y="67951"/>
                    <a:pt x="4064696" y="74749"/>
                    <a:pt x="4056311" y="74749"/>
                  </a:cubicBezTo>
                  <a:lnTo>
                    <a:pt x="15184" y="74749"/>
                  </a:lnTo>
                  <a:cubicBezTo>
                    <a:pt x="6798" y="74749"/>
                    <a:pt x="0" y="67951"/>
                    <a:pt x="0" y="59565"/>
                  </a:cubicBezTo>
                  <a:lnTo>
                    <a:pt x="0" y="15184"/>
                  </a:lnTo>
                  <a:cubicBezTo>
                    <a:pt x="0" y="6798"/>
                    <a:pt x="6798" y="0"/>
                    <a:pt x="15184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4071495" cy="93799"/>
            </a:xfrm>
            <a:prstGeom prst="rect">
              <a:avLst/>
            </a:prstGeom>
          </p:spPr>
          <p:txBody>
            <a:bodyPr lIns="34642" tIns="34642" rIns="34642" bIns="34642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222062" y="7129362"/>
            <a:ext cx="10197724" cy="187220"/>
            <a:chOff x="0" y="0"/>
            <a:chExt cx="4071495" cy="7474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71495" cy="74749"/>
            </a:xfrm>
            <a:custGeom>
              <a:avLst/>
              <a:gdLst/>
              <a:ahLst/>
              <a:cxnLst/>
              <a:rect l="l" t="t" r="r" b="b"/>
              <a:pathLst>
                <a:path w="4071495" h="74749">
                  <a:moveTo>
                    <a:pt x="15184" y="0"/>
                  </a:moveTo>
                  <a:lnTo>
                    <a:pt x="4056311" y="0"/>
                  </a:lnTo>
                  <a:cubicBezTo>
                    <a:pt x="4064696" y="0"/>
                    <a:pt x="4071495" y="6798"/>
                    <a:pt x="4071495" y="15184"/>
                  </a:cubicBezTo>
                  <a:lnTo>
                    <a:pt x="4071495" y="59565"/>
                  </a:lnTo>
                  <a:cubicBezTo>
                    <a:pt x="4071495" y="67951"/>
                    <a:pt x="4064696" y="74749"/>
                    <a:pt x="4056311" y="74749"/>
                  </a:cubicBezTo>
                  <a:lnTo>
                    <a:pt x="15184" y="74749"/>
                  </a:lnTo>
                  <a:cubicBezTo>
                    <a:pt x="6798" y="74749"/>
                    <a:pt x="0" y="67951"/>
                    <a:pt x="0" y="59565"/>
                  </a:cubicBezTo>
                  <a:lnTo>
                    <a:pt x="0" y="15184"/>
                  </a:lnTo>
                  <a:cubicBezTo>
                    <a:pt x="0" y="6798"/>
                    <a:pt x="6798" y="0"/>
                    <a:pt x="15184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4071495" cy="93799"/>
            </a:xfrm>
            <a:prstGeom prst="rect">
              <a:avLst/>
            </a:prstGeom>
          </p:spPr>
          <p:txBody>
            <a:bodyPr lIns="34642" tIns="34642" rIns="34642" bIns="34642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79492" y="2146865"/>
            <a:ext cx="2453860" cy="900752"/>
            <a:chOff x="0" y="0"/>
            <a:chExt cx="3271814" cy="1201003"/>
          </a:xfrm>
        </p:grpSpPr>
        <p:sp>
          <p:nvSpPr>
            <p:cNvPr id="33" name="Freeform 33"/>
            <p:cNvSpPr/>
            <p:nvPr/>
          </p:nvSpPr>
          <p:spPr>
            <a:xfrm>
              <a:off x="0" y="289938"/>
              <a:ext cx="3271814" cy="911066"/>
            </a:xfrm>
            <a:custGeom>
              <a:avLst/>
              <a:gdLst/>
              <a:ahLst/>
              <a:cxnLst/>
              <a:rect l="l" t="t" r="r" b="b"/>
              <a:pathLst>
                <a:path w="3271814" h="911066">
                  <a:moveTo>
                    <a:pt x="0" y="0"/>
                  </a:moveTo>
                  <a:lnTo>
                    <a:pt x="3271814" y="0"/>
                  </a:lnTo>
                  <a:lnTo>
                    <a:pt x="3271814" y="911065"/>
                  </a:lnTo>
                  <a:lnTo>
                    <a:pt x="0" y="911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041" t="-95044" r="-16031" b="-50131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298457" y="0"/>
              <a:ext cx="539711" cy="321561"/>
            </a:xfrm>
            <a:custGeom>
              <a:avLst/>
              <a:gdLst/>
              <a:ahLst/>
              <a:cxnLst/>
              <a:rect l="l" t="t" r="r" b="b"/>
              <a:pathLst>
                <a:path w="539711" h="321561">
                  <a:moveTo>
                    <a:pt x="0" y="0"/>
                  </a:moveTo>
                  <a:lnTo>
                    <a:pt x="539711" y="0"/>
                  </a:lnTo>
                  <a:lnTo>
                    <a:pt x="539711" y="321561"/>
                  </a:lnTo>
                  <a:lnTo>
                    <a:pt x="0" y="321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2863" r="-986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228" y="2511649"/>
            <a:ext cx="9060819" cy="953859"/>
            <a:chOff x="0" y="0"/>
            <a:chExt cx="3231868" cy="340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40228"/>
            </a:xfrm>
            <a:custGeom>
              <a:avLst/>
              <a:gdLst/>
              <a:ahLst/>
              <a:cxnLst/>
              <a:rect l="l" t="t" r="r" b="b"/>
              <a:pathLst>
                <a:path w="3231868" h="34022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27412"/>
                  </a:lnTo>
                  <a:cubicBezTo>
                    <a:pt x="3231868" y="330811"/>
                    <a:pt x="3230518" y="334071"/>
                    <a:pt x="3228114" y="336474"/>
                  </a:cubicBezTo>
                  <a:cubicBezTo>
                    <a:pt x="3225711" y="338878"/>
                    <a:pt x="3222451" y="340228"/>
                    <a:pt x="3219052" y="340228"/>
                  </a:cubicBezTo>
                  <a:lnTo>
                    <a:pt x="12817" y="340228"/>
                  </a:lnTo>
                  <a:cubicBezTo>
                    <a:pt x="9417" y="340228"/>
                    <a:pt x="6157" y="338878"/>
                    <a:pt x="3754" y="336474"/>
                  </a:cubicBezTo>
                  <a:cubicBezTo>
                    <a:pt x="1350" y="334071"/>
                    <a:pt x="0" y="330811"/>
                    <a:pt x="0" y="327412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02228" y="3876696"/>
            <a:ext cx="9060819" cy="953859"/>
            <a:chOff x="0" y="0"/>
            <a:chExt cx="3231868" cy="3402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340228"/>
            </a:xfrm>
            <a:custGeom>
              <a:avLst/>
              <a:gdLst/>
              <a:ahLst/>
              <a:cxnLst/>
              <a:rect l="l" t="t" r="r" b="b"/>
              <a:pathLst>
                <a:path w="3231868" h="34022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27412"/>
                  </a:lnTo>
                  <a:cubicBezTo>
                    <a:pt x="3231868" y="330811"/>
                    <a:pt x="3230518" y="334071"/>
                    <a:pt x="3228114" y="336474"/>
                  </a:cubicBezTo>
                  <a:cubicBezTo>
                    <a:pt x="3225711" y="338878"/>
                    <a:pt x="3222451" y="340228"/>
                    <a:pt x="3219052" y="340228"/>
                  </a:cubicBezTo>
                  <a:lnTo>
                    <a:pt x="12817" y="340228"/>
                  </a:lnTo>
                  <a:cubicBezTo>
                    <a:pt x="9417" y="340228"/>
                    <a:pt x="6157" y="338878"/>
                    <a:pt x="3754" y="336474"/>
                  </a:cubicBezTo>
                  <a:cubicBezTo>
                    <a:pt x="1350" y="334071"/>
                    <a:pt x="0" y="330811"/>
                    <a:pt x="0" y="327412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102228" y="5117176"/>
            <a:ext cx="9060819" cy="953859"/>
            <a:chOff x="0" y="0"/>
            <a:chExt cx="3231868" cy="3402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340228"/>
            </a:xfrm>
            <a:custGeom>
              <a:avLst/>
              <a:gdLst/>
              <a:ahLst/>
              <a:cxnLst/>
              <a:rect l="l" t="t" r="r" b="b"/>
              <a:pathLst>
                <a:path w="3231868" h="34022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27412"/>
                  </a:lnTo>
                  <a:cubicBezTo>
                    <a:pt x="3231868" y="330811"/>
                    <a:pt x="3230518" y="334071"/>
                    <a:pt x="3228114" y="336474"/>
                  </a:cubicBezTo>
                  <a:cubicBezTo>
                    <a:pt x="3225711" y="338878"/>
                    <a:pt x="3222451" y="340228"/>
                    <a:pt x="3219052" y="340228"/>
                  </a:cubicBezTo>
                  <a:lnTo>
                    <a:pt x="12817" y="340228"/>
                  </a:lnTo>
                  <a:cubicBezTo>
                    <a:pt x="9417" y="340228"/>
                    <a:pt x="6157" y="338878"/>
                    <a:pt x="3754" y="336474"/>
                  </a:cubicBezTo>
                  <a:cubicBezTo>
                    <a:pt x="1350" y="334071"/>
                    <a:pt x="0" y="330811"/>
                    <a:pt x="0" y="327412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10934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Verificação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externa </a:t>
            </a: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opcional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Organismo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Verificador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- OV)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credenciado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pelo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INMETRO.​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Selos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: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Bronze (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parcial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), Prata (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completo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), Ouro (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completo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e verificado).​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Registro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: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RPE (FGV)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ou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SIRENE (MCTI).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Freeform 12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3711690" y="994955"/>
            <a:ext cx="8588490" cy="840528"/>
            <a:chOff x="0" y="0"/>
            <a:chExt cx="2922369" cy="286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22369" cy="286003"/>
            </a:xfrm>
            <a:custGeom>
              <a:avLst/>
              <a:gdLst/>
              <a:ahLst/>
              <a:cxnLst/>
              <a:rect l="l" t="t" r="r" b="b"/>
              <a:pathLst>
                <a:path w="2922369" h="286003">
                  <a:moveTo>
                    <a:pt x="90143" y="0"/>
                  </a:moveTo>
                  <a:lnTo>
                    <a:pt x="2832226" y="0"/>
                  </a:lnTo>
                  <a:cubicBezTo>
                    <a:pt x="2856133" y="0"/>
                    <a:pt x="2879061" y="9497"/>
                    <a:pt x="2895967" y="26402"/>
                  </a:cubicBezTo>
                  <a:cubicBezTo>
                    <a:pt x="2912872" y="43307"/>
                    <a:pt x="2922369" y="66236"/>
                    <a:pt x="2922369" y="90143"/>
                  </a:cubicBezTo>
                  <a:lnTo>
                    <a:pt x="2922369" y="195860"/>
                  </a:lnTo>
                  <a:cubicBezTo>
                    <a:pt x="2922369" y="245645"/>
                    <a:pt x="2882011" y="286003"/>
                    <a:pt x="2832226" y="286003"/>
                  </a:cubicBezTo>
                  <a:lnTo>
                    <a:pt x="90143" y="286003"/>
                  </a:lnTo>
                  <a:cubicBezTo>
                    <a:pt x="40358" y="286003"/>
                    <a:pt x="0" y="245645"/>
                    <a:pt x="0" y="195860"/>
                  </a:cubicBezTo>
                  <a:lnTo>
                    <a:pt x="0" y="90143"/>
                  </a:lnTo>
                  <a:cubicBezTo>
                    <a:pt x="0" y="40358"/>
                    <a:pt x="40358" y="0"/>
                    <a:pt x="90143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922369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30486" y="1215077"/>
            <a:ext cx="5002492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Verificação e Selos​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8083" y="3608765"/>
            <a:ext cx="3584240" cy="3584240"/>
          </a:xfrm>
          <a:custGeom>
            <a:avLst/>
            <a:gdLst/>
            <a:ahLst/>
            <a:cxnLst/>
            <a:rect l="l" t="t" r="r" b="b"/>
            <a:pathLst>
              <a:path w="3584240" h="3584240">
                <a:moveTo>
                  <a:pt x="0" y="0"/>
                </a:moveTo>
                <a:lnTo>
                  <a:pt x="3584241" y="0"/>
                </a:lnTo>
                <a:lnTo>
                  <a:pt x="3584241" y="3584241"/>
                </a:lnTo>
                <a:lnTo>
                  <a:pt x="0" y="3584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4789687" y="3542678"/>
            <a:ext cx="3584240" cy="3584240"/>
          </a:xfrm>
          <a:custGeom>
            <a:avLst/>
            <a:gdLst/>
            <a:ahLst/>
            <a:cxnLst/>
            <a:rect l="l" t="t" r="r" b="b"/>
            <a:pathLst>
              <a:path w="3584240" h="3584240">
                <a:moveTo>
                  <a:pt x="0" y="0"/>
                </a:moveTo>
                <a:lnTo>
                  <a:pt x="3584240" y="0"/>
                </a:lnTo>
                <a:lnTo>
                  <a:pt x="3584240" y="3584240"/>
                </a:lnTo>
                <a:lnTo>
                  <a:pt x="0" y="3584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-1204847" y="2243493"/>
            <a:ext cx="9060819" cy="1175359"/>
            <a:chOff x="0" y="0"/>
            <a:chExt cx="3231868" cy="4192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31868" cy="419234"/>
            </a:xfrm>
            <a:custGeom>
              <a:avLst/>
              <a:gdLst/>
              <a:ahLst/>
              <a:cxnLst/>
              <a:rect l="l" t="t" r="r" b="b"/>
              <a:pathLst>
                <a:path w="3231868" h="419234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406418"/>
                  </a:lnTo>
                  <a:cubicBezTo>
                    <a:pt x="3231868" y="409817"/>
                    <a:pt x="3230518" y="413077"/>
                    <a:pt x="3228114" y="415480"/>
                  </a:cubicBezTo>
                  <a:cubicBezTo>
                    <a:pt x="3225711" y="417884"/>
                    <a:pt x="3222451" y="419234"/>
                    <a:pt x="3219052" y="419234"/>
                  </a:cubicBezTo>
                  <a:lnTo>
                    <a:pt x="12817" y="419234"/>
                  </a:lnTo>
                  <a:cubicBezTo>
                    <a:pt x="9417" y="419234"/>
                    <a:pt x="6157" y="417884"/>
                    <a:pt x="3754" y="415480"/>
                  </a:cubicBezTo>
                  <a:cubicBezTo>
                    <a:pt x="1350" y="413077"/>
                    <a:pt x="0" y="409817"/>
                    <a:pt x="0" y="406418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231868" cy="457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3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4" name="Group 14"/>
          <p:cNvGrpSpPr/>
          <p:nvPr/>
        </p:nvGrpSpPr>
        <p:grpSpPr>
          <a:xfrm>
            <a:off x="-3711690" y="994955"/>
            <a:ext cx="9178900" cy="840528"/>
            <a:chOff x="0" y="0"/>
            <a:chExt cx="3123265" cy="2860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3265" cy="286003"/>
            </a:xfrm>
            <a:custGeom>
              <a:avLst/>
              <a:gdLst/>
              <a:ahLst/>
              <a:cxnLst/>
              <a:rect l="l" t="t" r="r" b="b"/>
              <a:pathLst>
                <a:path w="3123265" h="286003">
                  <a:moveTo>
                    <a:pt x="84345" y="0"/>
                  </a:moveTo>
                  <a:lnTo>
                    <a:pt x="3038920" y="0"/>
                  </a:lnTo>
                  <a:cubicBezTo>
                    <a:pt x="3085503" y="0"/>
                    <a:pt x="3123265" y="37762"/>
                    <a:pt x="3123265" y="84345"/>
                  </a:cubicBezTo>
                  <a:lnTo>
                    <a:pt x="3123265" y="201658"/>
                  </a:lnTo>
                  <a:cubicBezTo>
                    <a:pt x="3123265" y="248241"/>
                    <a:pt x="3085503" y="286003"/>
                    <a:pt x="3038920" y="286003"/>
                  </a:cubicBezTo>
                  <a:lnTo>
                    <a:pt x="84345" y="286003"/>
                  </a:lnTo>
                  <a:cubicBezTo>
                    <a:pt x="61975" y="286003"/>
                    <a:pt x="40522" y="277117"/>
                    <a:pt x="24704" y="261299"/>
                  </a:cubicBezTo>
                  <a:cubicBezTo>
                    <a:pt x="8886" y="245481"/>
                    <a:pt x="0" y="224028"/>
                    <a:pt x="0" y="201658"/>
                  </a:cubicBezTo>
                  <a:lnTo>
                    <a:pt x="0" y="84345"/>
                  </a:lnTo>
                  <a:cubicBezTo>
                    <a:pt x="0" y="61975"/>
                    <a:pt x="8886" y="40522"/>
                    <a:pt x="24704" y="24704"/>
                  </a:cubicBezTo>
                  <a:cubicBezTo>
                    <a:pt x="40522" y="8886"/>
                    <a:pt x="61975" y="0"/>
                    <a:pt x="84345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123265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37805" y="3825938"/>
            <a:ext cx="2965261" cy="2965261"/>
          </a:xfrm>
          <a:custGeom>
            <a:avLst/>
            <a:gdLst/>
            <a:ahLst/>
            <a:cxnLst/>
            <a:rect l="l" t="t" r="r" b="b"/>
            <a:pathLst>
              <a:path w="2965261" h="2965261">
                <a:moveTo>
                  <a:pt x="0" y="0"/>
                </a:moveTo>
                <a:lnTo>
                  <a:pt x="2965260" y="0"/>
                </a:lnTo>
                <a:lnTo>
                  <a:pt x="2965260" y="2965261"/>
                </a:lnTo>
                <a:lnTo>
                  <a:pt x="0" y="2965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5022045" y="3775036"/>
            <a:ext cx="3119524" cy="3119524"/>
          </a:xfrm>
          <a:custGeom>
            <a:avLst/>
            <a:gdLst/>
            <a:ahLst/>
            <a:cxnLst/>
            <a:rect l="l" t="t" r="r" b="b"/>
            <a:pathLst>
              <a:path w="3119524" h="3119524">
                <a:moveTo>
                  <a:pt x="0" y="0"/>
                </a:moveTo>
                <a:lnTo>
                  <a:pt x="3119524" y="0"/>
                </a:lnTo>
                <a:lnTo>
                  <a:pt x="3119524" y="3119524"/>
                </a:lnTo>
                <a:lnTo>
                  <a:pt x="0" y="31195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608676" y="2447229"/>
            <a:ext cx="6247296" cy="70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STF: 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Selo Ouro em 2023 e 2024, inventários completos com verificação independente.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30486" y="1215077"/>
            <a:ext cx="4651713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00" b="1" err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Exemplos</a:t>
            </a:r>
            <a:r>
              <a:rPr lang="en-US" sz="2600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 - STF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228" y="2511649"/>
            <a:ext cx="9060819" cy="953859"/>
            <a:chOff x="0" y="0"/>
            <a:chExt cx="3231868" cy="340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40228"/>
            </a:xfrm>
            <a:custGeom>
              <a:avLst/>
              <a:gdLst/>
              <a:ahLst/>
              <a:cxnLst/>
              <a:rect l="l" t="t" r="r" b="b"/>
              <a:pathLst>
                <a:path w="3231868" h="34022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27412"/>
                  </a:lnTo>
                  <a:cubicBezTo>
                    <a:pt x="3231868" y="330811"/>
                    <a:pt x="3230518" y="334071"/>
                    <a:pt x="3228114" y="336474"/>
                  </a:cubicBezTo>
                  <a:cubicBezTo>
                    <a:pt x="3225711" y="338878"/>
                    <a:pt x="3222451" y="340228"/>
                    <a:pt x="3219052" y="340228"/>
                  </a:cubicBezTo>
                  <a:lnTo>
                    <a:pt x="12817" y="340228"/>
                  </a:lnTo>
                  <a:cubicBezTo>
                    <a:pt x="9417" y="340228"/>
                    <a:pt x="6157" y="338878"/>
                    <a:pt x="3754" y="336474"/>
                  </a:cubicBezTo>
                  <a:cubicBezTo>
                    <a:pt x="1350" y="334071"/>
                    <a:pt x="0" y="330811"/>
                    <a:pt x="0" y="327412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02228" y="4229743"/>
            <a:ext cx="9060819" cy="621659"/>
            <a:chOff x="0" y="0"/>
            <a:chExt cx="3231868" cy="2217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21737"/>
            </a:xfrm>
            <a:custGeom>
              <a:avLst/>
              <a:gdLst/>
              <a:ahLst/>
              <a:cxnLst/>
              <a:rect l="l" t="t" r="r" b="b"/>
              <a:pathLst>
                <a:path w="3231868" h="22173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08921"/>
                  </a:lnTo>
                  <a:cubicBezTo>
                    <a:pt x="3231868" y="212320"/>
                    <a:pt x="3230518" y="215580"/>
                    <a:pt x="3228114" y="217983"/>
                  </a:cubicBezTo>
                  <a:cubicBezTo>
                    <a:pt x="3225711" y="220387"/>
                    <a:pt x="3222451" y="221737"/>
                    <a:pt x="3219052" y="221737"/>
                  </a:cubicBezTo>
                  <a:lnTo>
                    <a:pt x="12817" y="221737"/>
                  </a:lnTo>
                  <a:cubicBezTo>
                    <a:pt x="9417" y="221737"/>
                    <a:pt x="6157" y="220387"/>
                    <a:pt x="3754" y="217983"/>
                  </a:cubicBezTo>
                  <a:cubicBezTo>
                    <a:pt x="1350" y="215580"/>
                    <a:pt x="0" y="212320"/>
                    <a:pt x="0" y="20892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25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8676" y="2626692"/>
            <a:ext cx="6109346" cy="344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Ações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antecipadas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: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não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dependem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da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finalização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do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inventário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Escopo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1: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etanol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frota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com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veículos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híbridos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.​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Escopo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2: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usinas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fotovoltaicas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, LED.​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Escopo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3: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reuniões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remotas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gestão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resíduos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Freeform 9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-3711690" y="994955"/>
            <a:ext cx="10244668" cy="840528"/>
            <a:chOff x="0" y="0"/>
            <a:chExt cx="3485909" cy="2860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85909" cy="286003"/>
            </a:xfrm>
            <a:custGeom>
              <a:avLst/>
              <a:gdLst/>
              <a:ahLst/>
              <a:cxnLst/>
              <a:rect l="l" t="t" r="r" b="b"/>
              <a:pathLst>
                <a:path w="3485909" h="286003">
                  <a:moveTo>
                    <a:pt x="75570" y="0"/>
                  </a:moveTo>
                  <a:lnTo>
                    <a:pt x="3410339" y="0"/>
                  </a:lnTo>
                  <a:cubicBezTo>
                    <a:pt x="3452075" y="0"/>
                    <a:pt x="3485909" y="33834"/>
                    <a:pt x="3485909" y="75570"/>
                  </a:cubicBezTo>
                  <a:lnTo>
                    <a:pt x="3485909" y="210433"/>
                  </a:lnTo>
                  <a:cubicBezTo>
                    <a:pt x="3485909" y="252169"/>
                    <a:pt x="3452075" y="286003"/>
                    <a:pt x="3410339" y="286003"/>
                  </a:cubicBezTo>
                  <a:lnTo>
                    <a:pt x="75570" y="286003"/>
                  </a:lnTo>
                  <a:cubicBezTo>
                    <a:pt x="33834" y="286003"/>
                    <a:pt x="0" y="252169"/>
                    <a:pt x="0" y="210433"/>
                  </a:cubicBezTo>
                  <a:lnTo>
                    <a:pt x="0" y="75570"/>
                  </a:lnTo>
                  <a:cubicBezTo>
                    <a:pt x="0" y="33834"/>
                    <a:pt x="33834" y="0"/>
                    <a:pt x="75570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485909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30486" y="1215077"/>
            <a:ext cx="5002492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Pilar II: Redução de Emissões​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489631"/>
            <a:ext cx="9060819" cy="995896"/>
            <a:chOff x="0" y="0"/>
            <a:chExt cx="3231868" cy="35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55222"/>
            </a:xfrm>
            <a:custGeom>
              <a:avLst/>
              <a:gdLst/>
              <a:ahLst/>
              <a:cxnLst/>
              <a:rect l="l" t="t" r="r" b="b"/>
              <a:pathLst>
                <a:path w="3231868" h="35522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42406"/>
                  </a:lnTo>
                  <a:cubicBezTo>
                    <a:pt x="3231868" y="345805"/>
                    <a:pt x="3230518" y="349065"/>
                    <a:pt x="3228114" y="351469"/>
                  </a:cubicBezTo>
                  <a:cubicBezTo>
                    <a:pt x="3225711" y="353872"/>
                    <a:pt x="3222451" y="355222"/>
                    <a:pt x="3219052" y="355222"/>
                  </a:cubicBezTo>
                  <a:lnTo>
                    <a:pt x="12817" y="355222"/>
                  </a:lnTo>
                  <a:cubicBezTo>
                    <a:pt x="9417" y="355222"/>
                    <a:pt x="6157" y="353872"/>
                    <a:pt x="3754" y="351469"/>
                  </a:cubicBezTo>
                  <a:cubicBezTo>
                    <a:pt x="1350" y="349065"/>
                    <a:pt x="0" y="345805"/>
                    <a:pt x="0" y="3424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865203"/>
            <a:ext cx="9060819" cy="995896"/>
            <a:chOff x="0" y="0"/>
            <a:chExt cx="3231868" cy="355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355222"/>
            </a:xfrm>
            <a:custGeom>
              <a:avLst/>
              <a:gdLst/>
              <a:ahLst/>
              <a:cxnLst/>
              <a:rect l="l" t="t" r="r" b="b"/>
              <a:pathLst>
                <a:path w="3231868" h="35522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42406"/>
                  </a:lnTo>
                  <a:cubicBezTo>
                    <a:pt x="3231868" y="345805"/>
                    <a:pt x="3230518" y="349065"/>
                    <a:pt x="3228114" y="351469"/>
                  </a:cubicBezTo>
                  <a:cubicBezTo>
                    <a:pt x="3225711" y="353872"/>
                    <a:pt x="3222451" y="355222"/>
                    <a:pt x="3219052" y="355222"/>
                  </a:cubicBezTo>
                  <a:lnTo>
                    <a:pt x="12817" y="355222"/>
                  </a:lnTo>
                  <a:cubicBezTo>
                    <a:pt x="9417" y="355222"/>
                    <a:pt x="6157" y="353872"/>
                    <a:pt x="3754" y="351469"/>
                  </a:cubicBezTo>
                  <a:cubicBezTo>
                    <a:pt x="1350" y="349065"/>
                    <a:pt x="0" y="345805"/>
                    <a:pt x="0" y="3424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5240774"/>
            <a:ext cx="9060819" cy="699527"/>
            <a:chOff x="0" y="0"/>
            <a:chExt cx="3231868" cy="2495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249512"/>
            </a:xfrm>
            <a:custGeom>
              <a:avLst/>
              <a:gdLst/>
              <a:ahLst/>
              <a:cxnLst/>
              <a:rect l="l" t="t" r="r" b="b"/>
              <a:pathLst>
                <a:path w="3231868" h="24951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36695"/>
                  </a:lnTo>
                  <a:cubicBezTo>
                    <a:pt x="3231868" y="240094"/>
                    <a:pt x="3230518" y="243354"/>
                    <a:pt x="3228114" y="245758"/>
                  </a:cubicBezTo>
                  <a:cubicBezTo>
                    <a:pt x="3225711" y="248161"/>
                    <a:pt x="3222451" y="249512"/>
                    <a:pt x="3219052" y="249512"/>
                  </a:cubicBezTo>
                  <a:lnTo>
                    <a:pt x="12817" y="249512"/>
                  </a:lnTo>
                  <a:cubicBezTo>
                    <a:pt x="9417" y="249512"/>
                    <a:pt x="6157" y="248161"/>
                    <a:pt x="3754" y="245758"/>
                  </a:cubicBezTo>
                  <a:cubicBezTo>
                    <a:pt x="1350" y="243354"/>
                    <a:pt x="0" y="240094"/>
                    <a:pt x="0" y="236695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2876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36217"/>
            <a:ext cx="6247296" cy="344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Usinas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fotovoltaicas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(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parcerias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com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Neoenergia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CEB/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Terracap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).​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Uso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prioritário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etanol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troca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lâmpadas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e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reatores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por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LED,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sensores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presença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lang="en-US" sz="2250" b="1">
              <a:solidFill>
                <a:srgbClr val="005189"/>
              </a:solidFill>
              <a:latin typeface="Raleway Medium"/>
              <a:ea typeface="Raleway Medium"/>
              <a:cs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Capacitação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contratações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250" b="1" err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sustentáveis</a:t>
            </a:r>
            <a:r>
              <a:rPr lang="en-US" sz="225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 lang="en-US" sz="2250" b="1">
              <a:solidFill>
                <a:srgbClr val="005189"/>
              </a:solidFill>
              <a:latin typeface="Raleway Medium"/>
              <a:ea typeface="Raleway Medium"/>
              <a:cs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-3711690" y="994955"/>
            <a:ext cx="10155392" cy="840528"/>
            <a:chOff x="0" y="0"/>
            <a:chExt cx="3455532" cy="2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455532" cy="286003"/>
            </a:xfrm>
            <a:custGeom>
              <a:avLst/>
              <a:gdLst/>
              <a:ahLst/>
              <a:cxnLst/>
              <a:rect l="l" t="t" r="r" b="b"/>
              <a:pathLst>
                <a:path w="3455532" h="286003">
                  <a:moveTo>
                    <a:pt x="76235" y="0"/>
                  </a:moveTo>
                  <a:lnTo>
                    <a:pt x="3379297" y="0"/>
                  </a:lnTo>
                  <a:cubicBezTo>
                    <a:pt x="3399516" y="0"/>
                    <a:pt x="3418906" y="8032"/>
                    <a:pt x="3433203" y="22329"/>
                  </a:cubicBezTo>
                  <a:cubicBezTo>
                    <a:pt x="3447500" y="36625"/>
                    <a:pt x="3455532" y="56016"/>
                    <a:pt x="3455532" y="76235"/>
                  </a:cubicBezTo>
                  <a:lnTo>
                    <a:pt x="3455532" y="209768"/>
                  </a:lnTo>
                  <a:cubicBezTo>
                    <a:pt x="3455532" y="251872"/>
                    <a:pt x="3421400" y="286003"/>
                    <a:pt x="3379297" y="286003"/>
                  </a:cubicBezTo>
                  <a:lnTo>
                    <a:pt x="76235" y="286003"/>
                  </a:lnTo>
                  <a:cubicBezTo>
                    <a:pt x="56016" y="286003"/>
                    <a:pt x="36625" y="277971"/>
                    <a:pt x="22329" y="263674"/>
                  </a:cubicBezTo>
                  <a:cubicBezTo>
                    <a:pt x="8032" y="249378"/>
                    <a:pt x="0" y="229987"/>
                    <a:pt x="0" y="209768"/>
                  </a:cubicBezTo>
                  <a:lnTo>
                    <a:pt x="0" y="76235"/>
                  </a:lnTo>
                  <a:cubicBezTo>
                    <a:pt x="0" y="56016"/>
                    <a:pt x="8032" y="36625"/>
                    <a:pt x="22329" y="22329"/>
                  </a:cubicBezTo>
                  <a:cubicBezTo>
                    <a:pt x="36625" y="8032"/>
                    <a:pt x="56016" y="0"/>
                    <a:pt x="76235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455532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30486" y="1215077"/>
            <a:ext cx="4651713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Exemplos de Redução – STF​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228" y="4892215"/>
            <a:ext cx="9060819" cy="621659"/>
            <a:chOff x="0" y="0"/>
            <a:chExt cx="3231868" cy="22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221737"/>
            </a:xfrm>
            <a:custGeom>
              <a:avLst/>
              <a:gdLst/>
              <a:ahLst/>
              <a:cxnLst/>
              <a:rect l="l" t="t" r="r" b="b"/>
              <a:pathLst>
                <a:path w="3231868" h="22173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08921"/>
                  </a:lnTo>
                  <a:cubicBezTo>
                    <a:pt x="3231868" y="212320"/>
                    <a:pt x="3230518" y="215580"/>
                    <a:pt x="3228114" y="217983"/>
                  </a:cubicBezTo>
                  <a:cubicBezTo>
                    <a:pt x="3225711" y="220387"/>
                    <a:pt x="3222451" y="221737"/>
                    <a:pt x="3219052" y="221737"/>
                  </a:cubicBezTo>
                  <a:lnTo>
                    <a:pt x="12817" y="221737"/>
                  </a:lnTo>
                  <a:cubicBezTo>
                    <a:pt x="9417" y="221737"/>
                    <a:pt x="6157" y="220387"/>
                    <a:pt x="3754" y="217983"/>
                  </a:cubicBezTo>
                  <a:cubicBezTo>
                    <a:pt x="1350" y="215580"/>
                    <a:pt x="0" y="212320"/>
                    <a:pt x="0" y="20892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25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02228" y="2486394"/>
            <a:ext cx="9060819" cy="621659"/>
            <a:chOff x="0" y="0"/>
            <a:chExt cx="3231868" cy="2217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21737"/>
            </a:xfrm>
            <a:custGeom>
              <a:avLst/>
              <a:gdLst/>
              <a:ahLst/>
              <a:cxnLst/>
              <a:rect l="l" t="t" r="r" b="b"/>
              <a:pathLst>
                <a:path w="3231868" h="22173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08921"/>
                  </a:lnTo>
                  <a:cubicBezTo>
                    <a:pt x="3231868" y="212320"/>
                    <a:pt x="3230518" y="215580"/>
                    <a:pt x="3228114" y="217983"/>
                  </a:cubicBezTo>
                  <a:cubicBezTo>
                    <a:pt x="3225711" y="220387"/>
                    <a:pt x="3222451" y="221737"/>
                    <a:pt x="3219052" y="221737"/>
                  </a:cubicBezTo>
                  <a:lnTo>
                    <a:pt x="12817" y="221737"/>
                  </a:lnTo>
                  <a:cubicBezTo>
                    <a:pt x="9417" y="221737"/>
                    <a:pt x="6157" y="220387"/>
                    <a:pt x="3754" y="217983"/>
                  </a:cubicBezTo>
                  <a:cubicBezTo>
                    <a:pt x="1350" y="215580"/>
                    <a:pt x="0" y="212320"/>
                    <a:pt x="0" y="20892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259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102228" y="3488820"/>
            <a:ext cx="9060819" cy="1022629"/>
            <a:chOff x="0" y="0"/>
            <a:chExt cx="3231868" cy="3647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364758"/>
            </a:xfrm>
            <a:custGeom>
              <a:avLst/>
              <a:gdLst/>
              <a:ahLst/>
              <a:cxnLst/>
              <a:rect l="l" t="t" r="r" b="b"/>
              <a:pathLst>
                <a:path w="3231868" h="36475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51941"/>
                  </a:lnTo>
                  <a:cubicBezTo>
                    <a:pt x="3231868" y="355340"/>
                    <a:pt x="3230518" y="358600"/>
                    <a:pt x="3228114" y="361004"/>
                  </a:cubicBezTo>
                  <a:cubicBezTo>
                    <a:pt x="3225711" y="363407"/>
                    <a:pt x="3222451" y="364758"/>
                    <a:pt x="3219052" y="364758"/>
                  </a:cubicBezTo>
                  <a:lnTo>
                    <a:pt x="12817" y="364758"/>
                  </a:lnTo>
                  <a:cubicBezTo>
                    <a:pt x="9417" y="364758"/>
                    <a:pt x="6157" y="363407"/>
                    <a:pt x="3754" y="361004"/>
                  </a:cubicBezTo>
                  <a:cubicBezTo>
                    <a:pt x="1350" y="358600"/>
                    <a:pt x="0" y="355340"/>
                    <a:pt x="0" y="3519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402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109346" cy="310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2"/>
              </a:lnSpc>
            </a:pP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Etapa final para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alcançar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neutralidade</a:t>
            </a:r>
            <a:endParaRPr lang="en-US" sz="2250" err="1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Inclui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sequestro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carbono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e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apoio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a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projetos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225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energia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limpa.​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Certificações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: </a:t>
            </a:r>
            <a:r>
              <a:rPr lang="en-US" sz="225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REDD+, Verra, Gold Standard.</a:t>
            </a:r>
            <a:endParaRPr lang="en-US" sz="225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Freeform 12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3711690" y="994955"/>
            <a:ext cx="10244668" cy="840528"/>
            <a:chOff x="0" y="0"/>
            <a:chExt cx="3485909" cy="286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85909" cy="286003"/>
            </a:xfrm>
            <a:custGeom>
              <a:avLst/>
              <a:gdLst/>
              <a:ahLst/>
              <a:cxnLst/>
              <a:rect l="l" t="t" r="r" b="b"/>
              <a:pathLst>
                <a:path w="3485909" h="286003">
                  <a:moveTo>
                    <a:pt x="75570" y="0"/>
                  </a:moveTo>
                  <a:lnTo>
                    <a:pt x="3410339" y="0"/>
                  </a:lnTo>
                  <a:cubicBezTo>
                    <a:pt x="3452075" y="0"/>
                    <a:pt x="3485909" y="33834"/>
                    <a:pt x="3485909" y="75570"/>
                  </a:cubicBezTo>
                  <a:lnTo>
                    <a:pt x="3485909" y="210433"/>
                  </a:lnTo>
                  <a:cubicBezTo>
                    <a:pt x="3485909" y="252169"/>
                    <a:pt x="3452075" y="286003"/>
                    <a:pt x="3410339" y="286003"/>
                  </a:cubicBezTo>
                  <a:lnTo>
                    <a:pt x="75570" y="286003"/>
                  </a:lnTo>
                  <a:cubicBezTo>
                    <a:pt x="33834" y="286003"/>
                    <a:pt x="0" y="252169"/>
                    <a:pt x="0" y="210433"/>
                  </a:cubicBezTo>
                  <a:lnTo>
                    <a:pt x="0" y="75570"/>
                  </a:lnTo>
                  <a:cubicBezTo>
                    <a:pt x="0" y="33834"/>
                    <a:pt x="33834" y="0"/>
                    <a:pt x="75570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485909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94654" y="1108130"/>
            <a:ext cx="493832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4"/>
              </a:lnSpc>
            </a:pPr>
            <a:r>
              <a:rPr lang="en-US" sz="2600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Pilar III: </a:t>
            </a:r>
            <a:r>
              <a:rPr lang="en-US" sz="2600" b="1" err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Compensação</a:t>
            </a:r>
            <a:r>
              <a:rPr lang="en-US" sz="2600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 de </a:t>
            </a:r>
            <a:r>
              <a:rPr lang="en-US" sz="2600" b="1" err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Emissões</a:t>
            </a:r>
            <a:r>
              <a:rPr lang="en-US" sz="2600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489631"/>
            <a:ext cx="9060819" cy="995896"/>
            <a:chOff x="0" y="0"/>
            <a:chExt cx="3231868" cy="355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55222"/>
            </a:xfrm>
            <a:custGeom>
              <a:avLst/>
              <a:gdLst/>
              <a:ahLst/>
              <a:cxnLst/>
              <a:rect l="l" t="t" r="r" b="b"/>
              <a:pathLst>
                <a:path w="3231868" h="35522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42406"/>
                  </a:lnTo>
                  <a:cubicBezTo>
                    <a:pt x="3231868" y="345805"/>
                    <a:pt x="3230518" y="349065"/>
                    <a:pt x="3228114" y="351469"/>
                  </a:cubicBezTo>
                  <a:cubicBezTo>
                    <a:pt x="3225711" y="353872"/>
                    <a:pt x="3222451" y="355222"/>
                    <a:pt x="3219052" y="355222"/>
                  </a:cubicBezTo>
                  <a:lnTo>
                    <a:pt x="12817" y="355222"/>
                  </a:lnTo>
                  <a:cubicBezTo>
                    <a:pt x="9417" y="355222"/>
                    <a:pt x="6157" y="353872"/>
                    <a:pt x="3754" y="351469"/>
                  </a:cubicBezTo>
                  <a:cubicBezTo>
                    <a:pt x="1350" y="349065"/>
                    <a:pt x="0" y="345805"/>
                    <a:pt x="0" y="3424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865865"/>
            <a:ext cx="9060819" cy="995896"/>
            <a:chOff x="0" y="0"/>
            <a:chExt cx="3231868" cy="355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355222"/>
            </a:xfrm>
            <a:custGeom>
              <a:avLst/>
              <a:gdLst/>
              <a:ahLst/>
              <a:cxnLst/>
              <a:rect l="l" t="t" r="r" b="b"/>
              <a:pathLst>
                <a:path w="3231868" h="35522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42406"/>
                  </a:lnTo>
                  <a:cubicBezTo>
                    <a:pt x="3231868" y="345805"/>
                    <a:pt x="3230518" y="349065"/>
                    <a:pt x="3228114" y="351469"/>
                  </a:cubicBezTo>
                  <a:cubicBezTo>
                    <a:pt x="3225711" y="353872"/>
                    <a:pt x="3222451" y="355222"/>
                    <a:pt x="3219052" y="355222"/>
                  </a:cubicBezTo>
                  <a:lnTo>
                    <a:pt x="12817" y="355222"/>
                  </a:lnTo>
                  <a:cubicBezTo>
                    <a:pt x="9417" y="355222"/>
                    <a:pt x="6157" y="353872"/>
                    <a:pt x="3754" y="351469"/>
                  </a:cubicBezTo>
                  <a:cubicBezTo>
                    <a:pt x="1350" y="349065"/>
                    <a:pt x="0" y="345805"/>
                    <a:pt x="0" y="3424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5242761"/>
            <a:ext cx="9060819" cy="995896"/>
            <a:chOff x="0" y="0"/>
            <a:chExt cx="3231868" cy="355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355222"/>
            </a:xfrm>
            <a:custGeom>
              <a:avLst/>
              <a:gdLst/>
              <a:ahLst/>
              <a:cxnLst/>
              <a:rect l="l" t="t" r="r" b="b"/>
              <a:pathLst>
                <a:path w="3231868" h="355222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42406"/>
                  </a:lnTo>
                  <a:cubicBezTo>
                    <a:pt x="3231868" y="345805"/>
                    <a:pt x="3230518" y="349065"/>
                    <a:pt x="3228114" y="351469"/>
                  </a:cubicBezTo>
                  <a:cubicBezTo>
                    <a:pt x="3225711" y="353872"/>
                    <a:pt x="3222451" y="355222"/>
                    <a:pt x="3219052" y="355222"/>
                  </a:cubicBezTo>
                  <a:lnTo>
                    <a:pt x="12817" y="355222"/>
                  </a:lnTo>
                  <a:cubicBezTo>
                    <a:pt x="9417" y="355222"/>
                    <a:pt x="6157" y="353872"/>
                    <a:pt x="3754" y="351469"/>
                  </a:cubicBezTo>
                  <a:cubicBezTo>
                    <a:pt x="1350" y="349065"/>
                    <a:pt x="0" y="345805"/>
                    <a:pt x="0" y="3424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36217"/>
            <a:ext cx="6247296" cy="378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Plantio de 5.550 árvores (Bosque dos Constituintes).​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Acordo com empresa AMBIPAR (créditos certificados VERRA).​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Tokenização dos créditos e divulgação pública das ações.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-3711690" y="994955"/>
            <a:ext cx="10991006" cy="840528"/>
            <a:chOff x="0" y="0"/>
            <a:chExt cx="3739863" cy="2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39862" cy="286003"/>
            </a:xfrm>
            <a:custGeom>
              <a:avLst/>
              <a:gdLst/>
              <a:ahLst/>
              <a:cxnLst/>
              <a:rect l="l" t="t" r="r" b="b"/>
              <a:pathLst>
                <a:path w="3739862" h="286003">
                  <a:moveTo>
                    <a:pt x="70439" y="0"/>
                  </a:moveTo>
                  <a:lnTo>
                    <a:pt x="3669424" y="0"/>
                  </a:lnTo>
                  <a:cubicBezTo>
                    <a:pt x="3708326" y="0"/>
                    <a:pt x="3739862" y="31536"/>
                    <a:pt x="3739862" y="70439"/>
                  </a:cubicBezTo>
                  <a:lnTo>
                    <a:pt x="3739862" y="215564"/>
                  </a:lnTo>
                  <a:cubicBezTo>
                    <a:pt x="3739862" y="254466"/>
                    <a:pt x="3708326" y="286003"/>
                    <a:pt x="3669424" y="286003"/>
                  </a:cubicBezTo>
                  <a:lnTo>
                    <a:pt x="70439" y="286003"/>
                  </a:lnTo>
                  <a:cubicBezTo>
                    <a:pt x="31536" y="286003"/>
                    <a:pt x="0" y="254466"/>
                    <a:pt x="0" y="215564"/>
                  </a:cubicBezTo>
                  <a:lnTo>
                    <a:pt x="0" y="70439"/>
                  </a:lnTo>
                  <a:cubicBezTo>
                    <a:pt x="0" y="31536"/>
                    <a:pt x="31536" y="0"/>
                    <a:pt x="70439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39863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30486" y="1215077"/>
            <a:ext cx="5545967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Exemplos de Compensação – STF​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062" y="1441756"/>
            <a:ext cx="9019772" cy="549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Programa Brasileiro GHG Protocol: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2" tooltip="https://eaesp.fgv.br/ghg"/>
              </a:rPr>
              <a:t>https://eaesp.fgv.br/ghg</a:t>
            </a:r>
          </a:p>
          <a:p>
            <a:pPr algn="l">
              <a:lnSpc>
                <a:spcPts val="1725"/>
              </a:lnSpc>
            </a:pP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​</a:t>
            </a: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Ferramenta de cálculo de emissões: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2" tooltip="https://eaesp.fgv.br/ghg"/>
              </a:rPr>
              <a:t>https://eaesp.fgv.br/ghg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i="1">
                <a:solidFill>
                  <a:srgbClr val="005189"/>
                </a:solidFill>
                <a:latin typeface="Raleway Italics"/>
                <a:ea typeface="Raleway Italics"/>
                <a:cs typeface="Raleway Italics"/>
                <a:sym typeface="Raleway Italics"/>
              </a:rPr>
              <a:t>(Para acessá-la basta clicar em “Ferramenta de Cálculo de Emissões de GEE” e preencher um breve formulário)​</a:t>
            </a:r>
          </a:p>
          <a:p>
            <a:pPr algn="l">
              <a:lnSpc>
                <a:spcPts val="1725"/>
              </a:lnSpc>
            </a:pPr>
            <a:endParaRPr lang="en-US" sz="1462" i="1">
              <a:solidFill>
                <a:srgbClr val="005189"/>
              </a:solidFill>
              <a:latin typeface="Raleway Italics"/>
              <a:ea typeface="Raleway Italics"/>
              <a:cs typeface="Raleway Italics"/>
              <a:sym typeface="Raleway Italics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Registro Público de Emissões (RPE):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3" tooltip="https://registropublicodeemissoes.fgv.br"/>
              </a:rPr>
              <a:t>https://registropublicodeemissoes.fgv.br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Política de Qualificação dos Selos: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4" tooltip="https://repositorio.fgv.br/items/23ea7bb1-b729-4209-bcc7-6f91a555dd23"/>
              </a:rPr>
              <a:t>https://repositorio.fgv.br/items/23ea7bb1-b729-4209-bcc7-6f91a555dd23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Nota técnica FGV sobre compensação: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5" tooltip="https://bibliotecadigital.fgv.br/dspace/handle/10438/30252"/>
              </a:rPr>
              <a:t>https://bibliotecadigital.fgv.br/dspace/handle/10438/30252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Lista de Organismos de Verificação: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6" tooltip="http://www.inmetro.gov.br/organismos/index.asp"/>
              </a:rPr>
              <a:t>http://www.inmetro.gov.br/organismos/index.asp</a:t>
            </a:r>
          </a:p>
          <a:p>
            <a:pPr algn="l">
              <a:lnSpc>
                <a:spcPts val="1725"/>
              </a:lnSpc>
            </a:pP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Cronograma do PBGHG: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7" tooltip="https://eaesp.fgv.br/centros/centro-estudos-sustentabilidade/projetos/programa-brasileiro-ghg-protocol"/>
              </a:rPr>
              <a:t>https://eaesp.fgv.br/centros/centro-estudos-sustentabilidade/projetos/programa-brasileiro-ghg-protocol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Formulário STF emissões casa-trabalho: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8" tooltip="https://forms.office.com/r/nf8C0f3RFi"/>
              </a:rPr>
              <a:t>https://forms.office.com/r/nf8C0f3RFi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Inventário de emissões STF 2023: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9" tooltip="https://www.stf.jus.br/arquivo/cms/publicacaoBOInternet/anexo/link_download/PainelSustentabilidade/pdf/Relatorio_IGEE_2023.pdf"/>
              </a:rPr>
              <a:t> https://www.stf.jus.br/arquivo/cms/publicacaoBOInternet/anexo/link_download/PainelSustentabilidade/pdf/Relatorio_IGEE_2023.pdf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​</a:t>
            </a:r>
          </a:p>
          <a:p>
            <a:pPr algn="l">
              <a:lnSpc>
                <a:spcPts val="1725"/>
              </a:lnSpc>
            </a:pPr>
            <a:endParaRPr lang="en-US" sz="1462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15793" lvl="1" indent="-157896" algn="l">
              <a:lnSpc>
                <a:spcPts val="1725"/>
              </a:lnSpc>
              <a:buFont typeface="Arial"/>
              <a:buChar char="•"/>
            </a:pPr>
            <a:r>
              <a:rPr lang="en-US" sz="1462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Painel de sustentabilidade do STF: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62" u="sng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  <a:hlinkClick r:id="rId10" tooltip="https://dados.stf.jus.br/extensions/PainelSustentabilidade/PainelSustentabilidade.html"/>
              </a:rPr>
              <a:t>https://dados.stf.jus.br/extensions/PainelSustentabilidade/PainelSustentabilidade.html</a:t>
            </a:r>
            <a:r>
              <a:rPr lang="en-US" sz="1462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-2537919" y="-823314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11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-4539852" y="452539"/>
            <a:ext cx="9512462" cy="840528"/>
            <a:chOff x="0" y="0"/>
            <a:chExt cx="3236765" cy="2860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36765" cy="286003"/>
            </a:xfrm>
            <a:custGeom>
              <a:avLst/>
              <a:gdLst/>
              <a:ahLst/>
              <a:cxnLst/>
              <a:rect l="l" t="t" r="r" b="b"/>
              <a:pathLst>
                <a:path w="3236765" h="286003">
                  <a:moveTo>
                    <a:pt x="81387" y="0"/>
                  </a:moveTo>
                  <a:lnTo>
                    <a:pt x="3155378" y="0"/>
                  </a:lnTo>
                  <a:cubicBezTo>
                    <a:pt x="3200326" y="0"/>
                    <a:pt x="3236765" y="36438"/>
                    <a:pt x="3236765" y="81387"/>
                  </a:cubicBezTo>
                  <a:lnTo>
                    <a:pt x="3236765" y="204616"/>
                  </a:lnTo>
                  <a:cubicBezTo>
                    <a:pt x="3236765" y="226201"/>
                    <a:pt x="3228190" y="246902"/>
                    <a:pt x="3212927" y="262165"/>
                  </a:cubicBezTo>
                  <a:cubicBezTo>
                    <a:pt x="3197664" y="277428"/>
                    <a:pt x="3176963" y="286003"/>
                    <a:pt x="3155378" y="286003"/>
                  </a:cubicBezTo>
                  <a:lnTo>
                    <a:pt x="81387" y="286003"/>
                  </a:lnTo>
                  <a:cubicBezTo>
                    <a:pt x="59802" y="286003"/>
                    <a:pt x="39101" y="277428"/>
                    <a:pt x="23838" y="262165"/>
                  </a:cubicBezTo>
                  <a:cubicBezTo>
                    <a:pt x="8575" y="246902"/>
                    <a:pt x="0" y="226201"/>
                    <a:pt x="0" y="204616"/>
                  </a:cubicBezTo>
                  <a:lnTo>
                    <a:pt x="0" y="81387"/>
                  </a:lnTo>
                  <a:cubicBezTo>
                    <a:pt x="0" y="59802"/>
                    <a:pt x="8575" y="39101"/>
                    <a:pt x="23838" y="23838"/>
                  </a:cubicBezTo>
                  <a:cubicBezTo>
                    <a:pt x="39101" y="8575"/>
                    <a:pt x="59802" y="0"/>
                    <a:pt x="81387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236765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2325" y="672661"/>
            <a:ext cx="5002492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Ferramentas e Recursos​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54" y="-442571"/>
            <a:ext cx="3395689" cy="7757771"/>
            <a:chOff x="0" y="0"/>
            <a:chExt cx="4527585" cy="10343695"/>
          </a:xfrm>
        </p:grpSpPr>
        <p:grpSp>
          <p:nvGrpSpPr>
            <p:cNvPr id="3" name="Group 3"/>
            <p:cNvGrpSpPr/>
            <p:nvPr/>
          </p:nvGrpSpPr>
          <p:grpSpPr>
            <a:xfrm>
              <a:off x="361891" y="995571"/>
              <a:ext cx="4165694" cy="4165694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164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6550" tIns="56550" rIns="56550" bIns="56550" rtlCol="0" anchor="ctr"/>
              <a:lstStyle/>
              <a:p>
                <a:pPr algn="ctr">
                  <a:lnSpc>
                    <a:spcPts val="954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3833403" cy="383340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2A70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6550" tIns="56550" rIns="56550" bIns="56550" rtlCol="0" anchor="ctr"/>
              <a:lstStyle/>
              <a:p>
                <a:pPr algn="ctr">
                  <a:lnSpc>
                    <a:spcPts val="954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 rot="5400000" flipV="1">
              <a:off x="-2498408" y="4269804"/>
              <a:ext cx="9886292" cy="2261489"/>
            </a:xfrm>
            <a:custGeom>
              <a:avLst/>
              <a:gdLst/>
              <a:ahLst/>
              <a:cxnLst/>
              <a:rect l="l" t="t" r="r" b="b"/>
              <a:pathLst>
                <a:path w="9886292" h="2261489">
                  <a:moveTo>
                    <a:pt x="0" y="2261489"/>
                  </a:moveTo>
                  <a:lnTo>
                    <a:pt x="9886292" y="2261489"/>
                  </a:lnTo>
                  <a:lnTo>
                    <a:pt x="9886292" y="0"/>
                  </a:lnTo>
                  <a:lnTo>
                    <a:pt x="0" y="0"/>
                  </a:lnTo>
                  <a:lnTo>
                    <a:pt x="0" y="2261489"/>
                  </a:lnTo>
                  <a:close/>
                </a:path>
              </a:pathLst>
            </a:custGeom>
            <a:blipFill>
              <a:blip r:embed="rId2">
                <a:alphaModFix amt="9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-1223042" y="0"/>
            <a:ext cx="3395689" cy="7757771"/>
            <a:chOff x="0" y="0"/>
            <a:chExt cx="4527585" cy="10343695"/>
          </a:xfrm>
        </p:grpSpPr>
        <p:grpSp>
          <p:nvGrpSpPr>
            <p:cNvPr id="11" name="Group 11"/>
            <p:cNvGrpSpPr/>
            <p:nvPr/>
          </p:nvGrpSpPr>
          <p:grpSpPr>
            <a:xfrm>
              <a:off x="361891" y="995571"/>
              <a:ext cx="4165694" cy="416569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4164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6550" tIns="56550" rIns="56550" bIns="56550" rtlCol="0" anchor="ctr"/>
              <a:lstStyle/>
              <a:p>
                <a:pPr algn="ctr">
                  <a:lnSpc>
                    <a:spcPts val="954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3833403" cy="383340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2A70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6550" tIns="56550" rIns="56550" bIns="56550" rtlCol="0" anchor="ctr"/>
              <a:lstStyle/>
              <a:p>
                <a:pPr algn="ctr">
                  <a:lnSpc>
                    <a:spcPts val="954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5400000" flipV="1">
              <a:off x="-2498408" y="4269804"/>
              <a:ext cx="9886292" cy="2261489"/>
            </a:xfrm>
            <a:custGeom>
              <a:avLst/>
              <a:gdLst/>
              <a:ahLst/>
              <a:cxnLst/>
              <a:rect l="l" t="t" r="r" b="b"/>
              <a:pathLst>
                <a:path w="9886292" h="2261489">
                  <a:moveTo>
                    <a:pt x="0" y="2261489"/>
                  </a:moveTo>
                  <a:lnTo>
                    <a:pt x="9886292" y="2261489"/>
                  </a:lnTo>
                  <a:lnTo>
                    <a:pt x="9886292" y="0"/>
                  </a:lnTo>
                  <a:lnTo>
                    <a:pt x="0" y="0"/>
                  </a:lnTo>
                  <a:lnTo>
                    <a:pt x="0" y="2261489"/>
                  </a:lnTo>
                  <a:close/>
                </a:path>
              </a:pathLst>
            </a:custGeom>
            <a:blipFill>
              <a:blip r:embed="rId2">
                <a:alphaModFix amt="99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6309" y="3607840"/>
            <a:ext cx="7513740" cy="995896"/>
            <a:chOff x="0" y="0"/>
            <a:chExt cx="2680047" cy="355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80047" cy="355222"/>
            </a:xfrm>
            <a:custGeom>
              <a:avLst/>
              <a:gdLst/>
              <a:ahLst/>
              <a:cxnLst/>
              <a:rect l="l" t="t" r="r" b="b"/>
              <a:pathLst>
                <a:path w="2680047" h="355222">
                  <a:moveTo>
                    <a:pt x="15456" y="0"/>
                  </a:moveTo>
                  <a:lnTo>
                    <a:pt x="2664591" y="0"/>
                  </a:lnTo>
                  <a:cubicBezTo>
                    <a:pt x="2673127" y="0"/>
                    <a:pt x="2680047" y="6920"/>
                    <a:pt x="2680047" y="15456"/>
                  </a:cubicBezTo>
                  <a:lnTo>
                    <a:pt x="2680047" y="339767"/>
                  </a:lnTo>
                  <a:cubicBezTo>
                    <a:pt x="2680047" y="348303"/>
                    <a:pt x="2673127" y="355222"/>
                    <a:pt x="2664591" y="355222"/>
                  </a:cubicBezTo>
                  <a:lnTo>
                    <a:pt x="15456" y="355222"/>
                  </a:lnTo>
                  <a:cubicBezTo>
                    <a:pt x="6920" y="355222"/>
                    <a:pt x="0" y="348303"/>
                    <a:pt x="0" y="339767"/>
                  </a:cubicBezTo>
                  <a:lnTo>
                    <a:pt x="0" y="15456"/>
                  </a:lnTo>
                  <a:cubicBezTo>
                    <a:pt x="0" y="6920"/>
                    <a:pt x="6920" y="0"/>
                    <a:pt x="15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680047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56309" y="2223714"/>
            <a:ext cx="7513740" cy="995896"/>
            <a:chOff x="0" y="0"/>
            <a:chExt cx="2680047" cy="35522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80047" cy="355222"/>
            </a:xfrm>
            <a:custGeom>
              <a:avLst/>
              <a:gdLst/>
              <a:ahLst/>
              <a:cxnLst/>
              <a:rect l="l" t="t" r="r" b="b"/>
              <a:pathLst>
                <a:path w="2680047" h="355222">
                  <a:moveTo>
                    <a:pt x="15456" y="0"/>
                  </a:moveTo>
                  <a:lnTo>
                    <a:pt x="2664591" y="0"/>
                  </a:lnTo>
                  <a:cubicBezTo>
                    <a:pt x="2673127" y="0"/>
                    <a:pt x="2680047" y="6920"/>
                    <a:pt x="2680047" y="15456"/>
                  </a:cubicBezTo>
                  <a:lnTo>
                    <a:pt x="2680047" y="339767"/>
                  </a:lnTo>
                  <a:cubicBezTo>
                    <a:pt x="2680047" y="348303"/>
                    <a:pt x="2673127" y="355222"/>
                    <a:pt x="2664591" y="355222"/>
                  </a:cubicBezTo>
                  <a:lnTo>
                    <a:pt x="15456" y="355222"/>
                  </a:lnTo>
                  <a:cubicBezTo>
                    <a:pt x="6920" y="355222"/>
                    <a:pt x="0" y="348303"/>
                    <a:pt x="0" y="339767"/>
                  </a:cubicBezTo>
                  <a:lnTo>
                    <a:pt x="0" y="15456"/>
                  </a:lnTo>
                  <a:cubicBezTo>
                    <a:pt x="0" y="6920"/>
                    <a:pt x="6920" y="0"/>
                    <a:pt x="15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680047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19930" y="4994262"/>
            <a:ext cx="7513740" cy="995896"/>
            <a:chOff x="0" y="0"/>
            <a:chExt cx="2680047" cy="3552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80047" cy="355222"/>
            </a:xfrm>
            <a:custGeom>
              <a:avLst/>
              <a:gdLst/>
              <a:ahLst/>
              <a:cxnLst/>
              <a:rect l="l" t="t" r="r" b="b"/>
              <a:pathLst>
                <a:path w="2680047" h="355222">
                  <a:moveTo>
                    <a:pt x="15456" y="0"/>
                  </a:moveTo>
                  <a:lnTo>
                    <a:pt x="2664591" y="0"/>
                  </a:lnTo>
                  <a:cubicBezTo>
                    <a:pt x="2673127" y="0"/>
                    <a:pt x="2680047" y="6920"/>
                    <a:pt x="2680047" y="15456"/>
                  </a:cubicBezTo>
                  <a:lnTo>
                    <a:pt x="2680047" y="339767"/>
                  </a:lnTo>
                  <a:cubicBezTo>
                    <a:pt x="2680047" y="348303"/>
                    <a:pt x="2673127" y="355222"/>
                    <a:pt x="2664591" y="355222"/>
                  </a:cubicBezTo>
                  <a:lnTo>
                    <a:pt x="15456" y="355222"/>
                  </a:lnTo>
                  <a:cubicBezTo>
                    <a:pt x="6920" y="355222"/>
                    <a:pt x="0" y="348303"/>
                    <a:pt x="0" y="339767"/>
                  </a:cubicBezTo>
                  <a:lnTo>
                    <a:pt x="0" y="15456"/>
                  </a:lnTo>
                  <a:cubicBezTo>
                    <a:pt x="0" y="6920"/>
                    <a:pt x="6920" y="0"/>
                    <a:pt x="15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680047" cy="39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72822" y="994955"/>
            <a:ext cx="2607956" cy="840528"/>
            <a:chOff x="0" y="0"/>
            <a:chExt cx="887398" cy="28600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87398" cy="286003"/>
            </a:xfrm>
            <a:custGeom>
              <a:avLst/>
              <a:gdLst/>
              <a:ahLst/>
              <a:cxnLst/>
              <a:rect l="l" t="t" r="r" b="b"/>
              <a:pathLst>
                <a:path w="887398" h="286003">
                  <a:moveTo>
                    <a:pt x="143001" y="0"/>
                  </a:moveTo>
                  <a:lnTo>
                    <a:pt x="744397" y="0"/>
                  </a:lnTo>
                  <a:cubicBezTo>
                    <a:pt x="823374" y="0"/>
                    <a:pt x="887398" y="64024"/>
                    <a:pt x="887398" y="143001"/>
                  </a:cubicBezTo>
                  <a:lnTo>
                    <a:pt x="887398" y="143001"/>
                  </a:lnTo>
                  <a:cubicBezTo>
                    <a:pt x="887398" y="221979"/>
                    <a:pt x="823374" y="286003"/>
                    <a:pt x="744397" y="286003"/>
                  </a:cubicBezTo>
                  <a:lnTo>
                    <a:pt x="143001" y="286003"/>
                  </a:lnTo>
                  <a:cubicBezTo>
                    <a:pt x="64024" y="286003"/>
                    <a:pt x="0" y="221979"/>
                    <a:pt x="0" y="143001"/>
                  </a:cubicBezTo>
                  <a:lnTo>
                    <a:pt x="0" y="143001"/>
                  </a:lnTo>
                  <a:cubicBezTo>
                    <a:pt x="0" y="64024"/>
                    <a:pt x="64024" y="0"/>
                    <a:pt x="143001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8739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103816" y="1215077"/>
            <a:ext cx="5545967" cy="376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Conclusão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74614" y="2387427"/>
            <a:ext cx="6804372" cy="378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Iniciativas geram economia, inovação e legitimidade pública.​</a:t>
            </a:r>
          </a:p>
          <a:p>
            <a:pPr algn="ctr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ctr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ctr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Papel de protagonismo do STF e das instituições do sistema de justiça na transição ecológica.​</a:t>
            </a:r>
          </a:p>
          <a:p>
            <a:pPr algn="ctr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ctr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ctr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Hora de agir: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planejamento, execução e engajamento institucional.</a:t>
            </a:r>
          </a:p>
          <a:p>
            <a:pPr algn="ctr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783045" y="4047315"/>
            <a:ext cx="4187510" cy="859643"/>
            <a:chOff x="0" y="0"/>
            <a:chExt cx="1806264" cy="3708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64" cy="370803"/>
            </a:xfrm>
            <a:custGeom>
              <a:avLst/>
              <a:gdLst/>
              <a:ahLst/>
              <a:cxnLst/>
              <a:rect l="l" t="t" r="r" b="b"/>
              <a:pathLst>
                <a:path w="1806264" h="370803">
                  <a:moveTo>
                    <a:pt x="184881" y="0"/>
                  </a:moveTo>
                  <a:lnTo>
                    <a:pt x="1621383" y="0"/>
                  </a:lnTo>
                  <a:cubicBezTo>
                    <a:pt x="1723490" y="0"/>
                    <a:pt x="1806264" y="82774"/>
                    <a:pt x="1806264" y="184881"/>
                  </a:cubicBezTo>
                  <a:lnTo>
                    <a:pt x="1806264" y="185922"/>
                  </a:lnTo>
                  <a:cubicBezTo>
                    <a:pt x="1806264" y="288029"/>
                    <a:pt x="1723490" y="370803"/>
                    <a:pt x="1621383" y="370803"/>
                  </a:cubicBezTo>
                  <a:lnTo>
                    <a:pt x="184881" y="370803"/>
                  </a:lnTo>
                  <a:cubicBezTo>
                    <a:pt x="82774" y="370803"/>
                    <a:pt x="0" y="288029"/>
                    <a:pt x="0" y="185922"/>
                  </a:cubicBezTo>
                  <a:lnTo>
                    <a:pt x="0" y="184881"/>
                  </a:lnTo>
                  <a:cubicBezTo>
                    <a:pt x="0" y="82774"/>
                    <a:pt x="82774" y="0"/>
                    <a:pt x="184881" y="0"/>
                  </a:cubicBezTo>
                  <a:close/>
                </a:path>
              </a:pathLst>
            </a:custGeom>
            <a:solidFill>
              <a:srgbClr val="00324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06264" cy="408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89340" y="4180534"/>
            <a:ext cx="4374919" cy="587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7"/>
              </a:lnSpc>
            </a:pPr>
            <a:r>
              <a:rPr lang="en-US" sz="2061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Teresa Melo​</a:t>
            </a:r>
          </a:p>
          <a:p>
            <a:pPr algn="ctr">
              <a:lnSpc>
                <a:spcPts val="2267"/>
              </a:lnSpc>
            </a:pPr>
            <a:r>
              <a:rPr lang="en-US" sz="206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t.melo.costa@gmail.com​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915013" y="758564"/>
            <a:ext cx="3124271" cy="312427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718089" y="-164033"/>
            <a:ext cx="2875052" cy="287505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5400000" flipV="1">
            <a:off x="5594644" y="2878436"/>
            <a:ext cx="7221590" cy="1651939"/>
          </a:xfrm>
          <a:custGeom>
            <a:avLst/>
            <a:gdLst/>
            <a:ahLst/>
            <a:cxnLst/>
            <a:rect l="l" t="t" r="r" b="b"/>
            <a:pathLst>
              <a:path w="7221590" h="1651939">
                <a:moveTo>
                  <a:pt x="0" y="1651938"/>
                </a:moveTo>
                <a:lnTo>
                  <a:pt x="7221590" y="1651938"/>
                </a:lnTo>
                <a:lnTo>
                  <a:pt x="7221590" y="0"/>
                </a:lnTo>
                <a:lnTo>
                  <a:pt x="0" y="0"/>
                </a:lnTo>
                <a:lnTo>
                  <a:pt x="0" y="1651938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4" name="Group 14"/>
          <p:cNvGrpSpPr/>
          <p:nvPr/>
        </p:nvGrpSpPr>
        <p:grpSpPr>
          <a:xfrm>
            <a:off x="-706006" y="5061667"/>
            <a:ext cx="3380819" cy="33808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614512" y="3882835"/>
            <a:ext cx="2875052" cy="287505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5400000" flipV="1">
            <a:off x="-3073916" y="2882671"/>
            <a:ext cx="7214695" cy="1650362"/>
          </a:xfrm>
          <a:custGeom>
            <a:avLst/>
            <a:gdLst/>
            <a:ahLst/>
            <a:cxnLst/>
            <a:rect l="l" t="t" r="r" b="b"/>
            <a:pathLst>
              <a:path w="7214695" h="1650362">
                <a:moveTo>
                  <a:pt x="0" y="1650362"/>
                </a:moveTo>
                <a:lnTo>
                  <a:pt x="7214695" y="1650362"/>
                </a:lnTo>
                <a:lnTo>
                  <a:pt x="7214695" y="0"/>
                </a:lnTo>
                <a:lnTo>
                  <a:pt x="0" y="0"/>
                </a:lnTo>
                <a:lnTo>
                  <a:pt x="0" y="165036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2561256" y="2770042"/>
            <a:ext cx="4631089" cy="844865"/>
            <a:chOff x="0" y="0"/>
            <a:chExt cx="1848986" cy="30781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48986" cy="307816"/>
            </a:xfrm>
            <a:custGeom>
              <a:avLst/>
              <a:gdLst/>
              <a:ahLst/>
              <a:cxnLst/>
              <a:rect l="l" t="t" r="r" b="b"/>
              <a:pathLst>
                <a:path w="1848986" h="307816">
                  <a:moveTo>
                    <a:pt x="50152" y="0"/>
                  </a:moveTo>
                  <a:lnTo>
                    <a:pt x="1798834" y="0"/>
                  </a:lnTo>
                  <a:cubicBezTo>
                    <a:pt x="1826533" y="0"/>
                    <a:pt x="1848986" y="22454"/>
                    <a:pt x="1848986" y="50152"/>
                  </a:cubicBezTo>
                  <a:lnTo>
                    <a:pt x="1848986" y="257664"/>
                  </a:lnTo>
                  <a:cubicBezTo>
                    <a:pt x="1848986" y="270965"/>
                    <a:pt x="1843702" y="283721"/>
                    <a:pt x="1834297" y="293126"/>
                  </a:cubicBezTo>
                  <a:cubicBezTo>
                    <a:pt x="1824892" y="302532"/>
                    <a:pt x="1812136" y="307816"/>
                    <a:pt x="1798834" y="307816"/>
                  </a:cubicBezTo>
                  <a:lnTo>
                    <a:pt x="50152" y="307816"/>
                  </a:lnTo>
                  <a:cubicBezTo>
                    <a:pt x="22454" y="307816"/>
                    <a:pt x="0" y="285362"/>
                    <a:pt x="0" y="257664"/>
                  </a:cubicBezTo>
                  <a:lnTo>
                    <a:pt x="0" y="50152"/>
                  </a:lnTo>
                  <a:cubicBezTo>
                    <a:pt x="0" y="22454"/>
                    <a:pt x="22454" y="0"/>
                    <a:pt x="5015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848986" cy="326866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4243788" y="5939213"/>
            <a:ext cx="1250505" cy="505688"/>
          </a:xfrm>
          <a:custGeom>
            <a:avLst/>
            <a:gdLst/>
            <a:ahLst/>
            <a:cxnLst/>
            <a:rect l="l" t="t" r="r" b="b"/>
            <a:pathLst>
              <a:path w="1250505" h="505688">
                <a:moveTo>
                  <a:pt x="0" y="0"/>
                </a:moveTo>
                <a:lnTo>
                  <a:pt x="1250506" y="0"/>
                </a:lnTo>
                <a:lnTo>
                  <a:pt x="1250506" y="505688"/>
                </a:lnTo>
                <a:lnTo>
                  <a:pt x="0" y="50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5" name="Group 25"/>
          <p:cNvGrpSpPr/>
          <p:nvPr/>
        </p:nvGrpSpPr>
        <p:grpSpPr>
          <a:xfrm>
            <a:off x="-222062" y="0"/>
            <a:ext cx="10197724" cy="187220"/>
            <a:chOff x="0" y="0"/>
            <a:chExt cx="4071495" cy="7474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71495" cy="74749"/>
            </a:xfrm>
            <a:custGeom>
              <a:avLst/>
              <a:gdLst/>
              <a:ahLst/>
              <a:cxnLst/>
              <a:rect l="l" t="t" r="r" b="b"/>
              <a:pathLst>
                <a:path w="4071495" h="74749">
                  <a:moveTo>
                    <a:pt x="15184" y="0"/>
                  </a:moveTo>
                  <a:lnTo>
                    <a:pt x="4056311" y="0"/>
                  </a:lnTo>
                  <a:cubicBezTo>
                    <a:pt x="4064696" y="0"/>
                    <a:pt x="4071495" y="6798"/>
                    <a:pt x="4071495" y="15184"/>
                  </a:cubicBezTo>
                  <a:lnTo>
                    <a:pt x="4071495" y="59565"/>
                  </a:lnTo>
                  <a:cubicBezTo>
                    <a:pt x="4071495" y="67951"/>
                    <a:pt x="4064696" y="74749"/>
                    <a:pt x="4056311" y="74749"/>
                  </a:cubicBezTo>
                  <a:lnTo>
                    <a:pt x="15184" y="74749"/>
                  </a:lnTo>
                  <a:cubicBezTo>
                    <a:pt x="6798" y="74749"/>
                    <a:pt x="0" y="67951"/>
                    <a:pt x="0" y="59565"/>
                  </a:cubicBezTo>
                  <a:lnTo>
                    <a:pt x="0" y="15184"/>
                  </a:lnTo>
                  <a:cubicBezTo>
                    <a:pt x="0" y="6798"/>
                    <a:pt x="6798" y="0"/>
                    <a:pt x="15184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4071495" cy="93799"/>
            </a:xfrm>
            <a:prstGeom prst="rect">
              <a:avLst/>
            </a:prstGeom>
          </p:spPr>
          <p:txBody>
            <a:bodyPr lIns="34642" tIns="34642" rIns="34642" bIns="34642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222062" y="7129362"/>
            <a:ext cx="10197724" cy="187220"/>
            <a:chOff x="0" y="0"/>
            <a:chExt cx="4071495" cy="7474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71495" cy="74749"/>
            </a:xfrm>
            <a:custGeom>
              <a:avLst/>
              <a:gdLst/>
              <a:ahLst/>
              <a:cxnLst/>
              <a:rect l="l" t="t" r="r" b="b"/>
              <a:pathLst>
                <a:path w="4071495" h="74749">
                  <a:moveTo>
                    <a:pt x="15184" y="0"/>
                  </a:moveTo>
                  <a:lnTo>
                    <a:pt x="4056311" y="0"/>
                  </a:lnTo>
                  <a:cubicBezTo>
                    <a:pt x="4064696" y="0"/>
                    <a:pt x="4071495" y="6798"/>
                    <a:pt x="4071495" y="15184"/>
                  </a:cubicBezTo>
                  <a:lnTo>
                    <a:pt x="4071495" y="59565"/>
                  </a:lnTo>
                  <a:cubicBezTo>
                    <a:pt x="4071495" y="67951"/>
                    <a:pt x="4064696" y="74749"/>
                    <a:pt x="4056311" y="74749"/>
                  </a:cubicBezTo>
                  <a:lnTo>
                    <a:pt x="15184" y="74749"/>
                  </a:lnTo>
                  <a:cubicBezTo>
                    <a:pt x="6798" y="74749"/>
                    <a:pt x="0" y="67951"/>
                    <a:pt x="0" y="59565"/>
                  </a:cubicBezTo>
                  <a:lnTo>
                    <a:pt x="0" y="15184"/>
                  </a:lnTo>
                  <a:cubicBezTo>
                    <a:pt x="0" y="6798"/>
                    <a:pt x="6798" y="0"/>
                    <a:pt x="15184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071495" cy="93799"/>
            </a:xfrm>
            <a:prstGeom prst="rect">
              <a:avLst/>
            </a:prstGeom>
          </p:spPr>
          <p:txBody>
            <a:bodyPr lIns="34642" tIns="34642" rIns="34642" bIns="34642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31" name="TextBox 6">
            <a:extLst>
              <a:ext uri="{FF2B5EF4-FFF2-40B4-BE49-F238E27FC236}">
                <a16:creationId xmlns:a16="http://schemas.microsoft.com/office/drawing/2014/main" id="{5B38C59A-EBDF-003A-8B50-F5B71B44E285}"/>
              </a:ext>
            </a:extLst>
          </p:cNvPr>
          <p:cNvSpPr txBox="1"/>
          <p:nvPr/>
        </p:nvSpPr>
        <p:spPr>
          <a:xfrm>
            <a:off x="3092974" y="2765559"/>
            <a:ext cx="3547122" cy="635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67"/>
              </a:lnSpc>
            </a:pPr>
            <a:endParaRPr lang="en-US" sz="3600" b="1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2267"/>
              </a:lnSpc>
            </a:pPr>
            <a:r>
              <a:rPr lang="en-US" sz="3600" err="1">
                <a:solidFill>
                  <a:srgbClr val="FFFFFF"/>
                </a:solidFill>
                <a:latin typeface="Raleway"/>
                <a:sym typeface="Raleway"/>
              </a:rPr>
              <a:t>Muito</a:t>
            </a:r>
            <a:r>
              <a:rPr lang="en-US" sz="3600">
                <a:solidFill>
                  <a:srgbClr val="FFFFFF"/>
                </a:solidFill>
                <a:latin typeface="Raleway"/>
                <a:sym typeface="Raleway"/>
              </a:rPr>
              <a:t> </a:t>
            </a:r>
            <a:r>
              <a:rPr lang="en-US" sz="3600" err="1">
                <a:solidFill>
                  <a:srgbClr val="FFFFFF"/>
                </a:solidFill>
                <a:latin typeface="Raleway"/>
                <a:sym typeface="Raleway"/>
              </a:rPr>
              <a:t>obrigada</a:t>
            </a:r>
            <a:r>
              <a:rPr lang="en-US" sz="3600">
                <a:solidFill>
                  <a:srgbClr val="FFFFFF"/>
                </a:solidFill>
                <a:latin typeface="Raleway"/>
                <a:sym typeface="Raleway"/>
              </a:rPr>
              <a:t>!</a:t>
            </a:r>
            <a:endParaRPr lang="en-US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511649"/>
            <a:ext cx="9060819" cy="968519"/>
            <a:chOff x="0" y="0"/>
            <a:chExt cx="3231868" cy="3454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45457"/>
            </a:xfrm>
            <a:custGeom>
              <a:avLst/>
              <a:gdLst/>
              <a:ahLst/>
              <a:cxnLst/>
              <a:rect l="l" t="t" r="r" b="b"/>
              <a:pathLst>
                <a:path w="3231868" h="34545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32641"/>
                  </a:lnTo>
                  <a:cubicBezTo>
                    <a:pt x="3231868" y="336040"/>
                    <a:pt x="3230518" y="339300"/>
                    <a:pt x="3228114" y="341703"/>
                  </a:cubicBezTo>
                  <a:cubicBezTo>
                    <a:pt x="3225711" y="344107"/>
                    <a:pt x="3222451" y="345457"/>
                    <a:pt x="3219052" y="345457"/>
                  </a:cubicBezTo>
                  <a:lnTo>
                    <a:pt x="12817" y="345457"/>
                  </a:lnTo>
                  <a:cubicBezTo>
                    <a:pt x="9417" y="345457"/>
                    <a:pt x="6157" y="344107"/>
                    <a:pt x="3754" y="341703"/>
                  </a:cubicBezTo>
                  <a:cubicBezTo>
                    <a:pt x="1350" y="339300"/>
                    <a:pt x="0" y="336040"/>
                    <a:pt x="0" y="3326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8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752764"/>
            <a:ext cx="9060819" cy="801834"/>
            <a:chOff x="0" y="0"/>
            <a:chExt cx="3231868" cy="286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4793975"/>
            <a:ext cx="9060819" cy="801834"/>
            <a:chOff x="0" y="0"/>
            <a:chExt cx="3231868" cy="286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109346" cy="275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Redução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emissões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GEE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visando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a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neutralidade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de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carbono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324D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324D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Medir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reduzir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 </a:t>
            </a:r>
            <a:r>
              <a:rPr lang="en-US" sz="2250" b="1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compensar</a:t>
            </a:r>
            <a:r>
              <a:rPr lang="en-US" sz="225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emissões</a:t>
            </a: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.​</a:t>
            </a:r>
            <a:endParaRPr lang="en-US" sz="2250" b="1">
              <a:solidFill>
                <a:srgbClr val="00324D"/>
              </a:solidFill>
              <a:latin typeface="Raleway Medium"/>
              <a:ea typeface="Raleway Medium"/>
              <a:cs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324D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324D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lnSpc>
                <a:spcPts val="2702"/>
              </a:lnSpc>
            </a:pPr>
            <a:r>
              <a:rPr lang="en-US" sz="2250" b="1">
                <a:solidFill>
                  <a:srgbClr val="00324D"/>
                </a:solidFill>
                <a:latin typeface="Raleway Medium"/>
                <a:ea typeface="Raleway Medium"/>
                <a:cs typeface="Raleway Medium"/>
              </a:rPr>
              <a:t>Plano de </a:t>
            </a:r>
            <a:r>
              <a:rPr lang="en-US" sz="2250" b="1" err="1">
                <a:solidFill>
                  <a:srgbClr val="00324D"/>
                </a:solidFill>
                <a:latin typeface="Raleway Medium"/>
                <a:ea typeface="Raleway Medium"/>
                <a:cs typeface="Raleway Medium"/>
              </a:rPr>
              <a:t>descarbonização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-3711690" y="994955"/>
            <a:ext cx="9893889" cy="840528"/>
            <a:chOff x="0" y="0"/>
            <a:chExt cx="3366551" cy="2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66551" cy="286003"/>
            </a:xfrm>
            <a:custGeom>
              <a:avLst/>
              <a:gdLst/>
              <a:ahLst/>
              <a:cxnLst/>
              <a:rect l="l" t="t" r="r" b="b"/>
              <a:pathLst>
                <a:path w="3366551" h="286003">
                  <a:moveTo>
                    <a:pt x="78250" y="0"/>
                  </a:moveTo>
                  <a:lnTo>
                    <a:pt x="3288302" y="0"/>
                  </a:lnTo>
                  <a:cubicBezTo>
                    <a:pt x="3309055" y="0"/>
                    <a:pt x="3328958" y="8244"/>
                    <a:pt x="3343633" y="22919"/>
                  </a:cubicBezTo>
                  <a:cubicBezTo>
                    <a:pt x="3358307" y="37593"/>
                    <a:pt x="3366551" y="57496"/>
                    <a:pt x="3366551" y="78250"/>
                  </a:cubicBezTo>
                  <a:lnTo>
                    <a:pt x="3366551" y="207753"/>
                  </a:lnTo>
                  <a:cubicBezTo>
                    <a:pt x="3366551" y="250969"/>
                    <a:pt x="3331518" y="286003"/>
                    <a:pt x="3288302" y="286003"/>
                  </a:cubicBezTo>
                  <a:lnTo>
                    <a:pt x="78250" y="286003"/>
                  </a:lnTo>
                  <a:cubicBezTo>
                    <a:pt x="57496" y="286003"/>
                    <a:pt x="37593" y="277759"/>
                    <a:pt x="22919" y="263084"/>
                  </a:cubicBezTo>
                  <a:cubicBezTo>
                    <a:pt x="8244" y="248410"/>
                    <a:pt x="0" y="228506"/>
                    <a:pt x="0" y="207753"/>
                  </a:cubicBezTo>
                  <a:lnTo>
                    <a:pt x="0" y="78250"/>
                  </a:lnTo>
                  <a:cubicBezTo>
                    <a:pt x="0" y="35033"/>
                    <a:pt x="35033" y="0"/>
                    <a:pt x="78250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366551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30486" y="1215077"/>
            <a:ext cx="4217985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O que é descarbonização?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511649"/>
            <a:ext cx="9060819" cy="968519"/>
            <a:chOff x="0" y="0"/>
            <a:chExt cx="3231868" cy="3454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45457"/>
            </a:xfrm>
            <a:custGeom>
              <a:avLst/>
              <a:gdLst/>
              <a:ahLst/>
              <a:cxnLst/>
              <a:rect l="l" t="t" r="r" b="b"/>
              <a:pathLst>
                <a:path w="3231868" h="34545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32641"/>
                  </a:lnTo>
                  <a:cubicBezTo>
                    <a:pt x="3231868" y="336040"/>
                    <a:pt x="3230518" y="339300"/>
                    <a:pt x="3228114" y="341703"/>
                  </a:cubicBezTo>
                  <a:cubicBezTo>
                    <a:pt x="3225711" y="344107"/>
                    <a:pt x="3222451" y="345457"/>
                    <a:pt x="3219052" y="345457"/>
                  </a:cubicBezTo>
                  <a:lnTo>
                    <a:pt x="12817" y="345457"/>
                  </a:lnTo>
                  <a:cubicBezTo>
                    <a:pt x="9417" y="345457"/>
                    <a:pt x="6157" y="344107"/>
                    <a:pt x="3754" y="341703"/>
                  </a:cubicBezTo>
                  <a:cubicBezTo>
                    <a:pt x="1350" y="339300"/>
                    <a:pt x="0" y="336040"/>
                    <a:pt x="0" y="3326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94DCFF">
                <a:alpha val="43922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8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871461"/>
            <a:ext cx="9060819" cy="968519"/>
            <a:chOff x="0" y="0"/>
            <a:chExt cx="3231868" cy="3454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345457"/>
            </a:xfrm>
            <a:custGeom>
              <a:avLst/>
              <a:gdLst/>
              <a:ahLst/>
              <a:cxnLst/>
              <a:rect l="l" t="t" r="r" b="b"/>
              <a:pathLst>
                <a:path w="3231868" h="34545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32641"/>
                  </a:lnTo>
                  <a:cubicBezTo>
                    <a:pt x="3231868" y="336040"/>
                    <a:pt x="3230518" y="339300"/>
                    <a:pt x="3228114" y="341703"/>
                  </a:cubicBezTo>
                  <a:cubicBezTo>
                    <a:pt x="3225711" y="344107"/>
                    <a:pt x="3222451" y="345457"/>
                    <a:pt x="3219052" y="345457"/>
                  </a:cubicBezTo>
                  <a:lnTo>
                    <a:pt x="12817" y="345457"/>
                  </a:lnTo>
                  <a:cubicBezTo>
                    <a:pt x="9417" y="345457"/>
                    <a:pt x="6157" y="344107"/>
                    <a:pt x="3754" y="341703"/>
                  </a:cubicBezTo>
                  <a:cubicBezTo>
                    <a:pt x="1350" y="339300"/>
                    <a:pt x="0" y="336040"/>
                    <a:pt x="0" y="3326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94DCFF">
                <a:alpha val="43922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8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5230505"/>
            <a:ext cx="9060819" cy="968519"/>
            <a:chOff x="0" y="0"/>
            <a:chExt cx="3231868" cy="3454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345457"/>
            </a:xfrm>
            <a:custGeom>
              <a:avLst/>
              <a:gdLst/>
              <a:ahLst/>
              <a:cxnLst/>
              <a:rect l="l" t="t" r="r" b="b"/>
              <a:pathLst>
                <a:path w="3231868" h="34545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32641"/>
                  </a:lnTo>
                  <a:cubicBezTo>
                    <a:pt x="3231868" y="336040"/>
                    <a:pt x="3230518" y="339300"/>
                    <a:pt x="3228114" y="341703"/>
                  </a:cubicBezTo>
                  <a:cubicBezTo>
                    <a:pt x="3225711" y="344107"/>
                    <a:pt x="3222451" y="345457"/>
                    <a:pt x="3219052" y="345457"/>
                  </a:cubicBezTo>
                  <a:lnTo>
                    <a:pt x="12817" y="345457"/>
                  </a:lnTo>
                  <a:cubicBezTo>
                    <a:pt x="9417" y="345457"/>
                    <a:pt x="6157" y="344107"/>
                    <a:pt x="3754" y="341703"/>
                  </a:cubicBezTo>
                  <a:cubicBezTo>
                    <a:pt x="1350" y="339300"/>
                    <a:pt x="0" y="336040"/>
                    <a:pt x="0" y="3326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94DCFF">
                <a:alpha val="43922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8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10934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5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Pacto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pela </a:t>
            </a:r>
            <a:r>
              <a:rPr lang="en-US" sz="225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Transformação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Ecológica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entre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os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Três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Poderes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endParaRPr lang="en-US" sz="2250" b="1">
              <a:solidFill>
                <a:srgbClr val="005189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>
              <a:lnSpc>
                <a:spcPts val="2702"/>
              </a:lnSpc>
            </a:pP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ODS 7 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(Energia limpa e 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acessível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)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, 12 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(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Consumo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e 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produção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responsáveis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)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, 13 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(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Ação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 contra a 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mudança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 global do </a:t>
            </a:r>
            <a:r>
              <a:rPr lang="en-US" sz="140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clima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)</a:t>
            </a:r>
            <a:r>
              <a:rPr lang="en-US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"/>
              </a:rPr>
              <a:t> 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15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"/>
                <a:cs typeface="Raleway"/>
                <a:sym typeface="Raleway"/>
              </a:rPr>
              <a:t> </a:t>
            </a:r>
            <a:r>
              <a:rPr lang="en-US" sz="1400" b="1" dirty="0">
                <a:solidFill>
                  <a:srgbClr val="005189"/>
                </a:solidFill>
                <a:latin typeface="Raleway Bold"/>
                <a:ea typeface="Raleway"/>
                <a:cs typeface="Raleway"/>
                <a:sym typeface="Raleway"/>
              </a:rPr>
              <a:t>(Vida Terrestre)</a:t>
            </a:r>
            <a:r>
              <a:rPr lang="en-US" sz="140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-US" sz="140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ts val="2702"/>
              </a:lnSpc>
            </a:pP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Judiciário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e Sistema de Justiça com </a:t>
            </a:r>
            <a:r>
              <a:rPr lang="en-US" sz="225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papel</a:t>
            </a:r>
            <a:r>
              <a:rPr lang="en-US" sz="2250" b="1" dirty="0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250" b="1" dirty="0" err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ativo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na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promoção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da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justiça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250" dirty="0" err="1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climática</a:t>
            </a:r>
            <a:r>
              <a:rPr lang="en-US" sz="2250" dirty="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lang="en-US" sz="2250" dirty="0">
              <a:solidFill>
                <a:srgbClr val="005189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2" name="Freeform 12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3711690" y="994955"/>
            <a:ext cx="9893889" cy="840528"/>
            <a:chOff x="0" y="0"/>
            <a:chExt cx="3366551" cy="286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66551" cy="286003"/>
            </a:xfrm>
            <a:custGeom>
              <a:avLst/>
              <a:gdLst/>
              <a:ahLst/>
              <a:cxnLst/>
              <a:rect l="l" t="t" r="r" b="b"/>
              <a:pathLst>
                <a:path w="3366551" h="286003">
                  <a:moveTo>
                    <a:pt x="78250" y="0"/>
                  </a:moveTo>
                  <a:lnTo>
                    <a:pt x="3288302" y="0"/>
                  </a:lnTo>
                  <a:cubicBezTo>
                    <a:pt x="3309055" y="0"/>
                    <a:pt x="3328958" y="8244"/>
                    <a:pt x="3343633" y="22919"/>
                  </a:cubicBezTo>
                  <a:cubicBezTo>
                    <a:pt x="3358307" y="37593"/>
                    <a:pt x="3366551" y="57496"/>
                    <a:pt x="3366551" y="78250"/>
                  </a:cubicBezTo>
                  <a:lnTo>
                    <a:pt x="3366551" y="207753"/>
                  </a:lnTo>
                  <a:cubicBezTo>
                    <a:pt x="3366551" y="250969"/>
                    <a:pt x="3331518" y="286003"/>
                    <a:pt x="3288302" y="286003"/>
                  </a:cubicBezTo>
                  <a:lnTo>
                    <a:pt x="78250" y="286003"/>
                  </a:lnTo>
                  <a:cubicBezTo>
                    <a:pt x="57496" y="286003"/>
                    <a:pt x="37593" y="277759"/>
                    <a:pt x="22919" y="263084"/>
                  </a:cubicBezTo>
                  <a:cubicBezTo>
                    <a:pt x="8244" y="248410"/>
                    <a:pt x="0" y="228506"/>
                    <a:pt x="0" y="207753"/>
                  </a:cubicBezTo>
                  <a:lnTo>
                    <a:pt x="0" y="78250"/>
                  </a:lnTo>
                  <a:cubicBezTo>
                    <a:pt x="0" y="35033"/>
                    <a:pt x="35033" y="0"/>
                    <a:pt x="78250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366551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30486" y="1215077"/>
            <a:ext cx="4217985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Compromissos Nacionais​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3552906"/>
            <a:ext cx="9060819" cy="875133"/>
            <a:chOff x="0" y="0"/>
            <a:chExt cx="3231868" cy="3121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12148"/>
            </a:xfrm>
            <a:custGeom>
              <a:avLst/>
              <a:gdLst/>
              <a:ahLst/>
              <a:cxnLst/>
              <a:rect l="l" t="t" r="r" b="b"/>
              <a:pathLst>
                <a:path w="3231868" h="31214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99331"/>
                  </a:lnTo>
                  <a:cubicBezTo>
                    <a:pt x="3231868" y="302730"/>
                    <a:pt x="3230518" y="305990"/>
                    <a:pt x="3228114" y="308394"/>
                  </a:cubicBezTo>
                  <a:cubicBezTo>
                    <a:pt x="3225711" y="310798"/>
                    <a:pt x="3222451" y="312148"/>
                    <a:pt x="3219052" y="312148"/>
                  </a:cubicBezTo>
                  <a:lnTo>
                    <a:pt x="12817" y="312148"/>
                  </a:lnTo>
                  <a:cubicBezTo>
                    <a:pt x="9417" y="312148"/>
                    <a:pt x="6157" y="310798"/>
                    <a:pt x="3754" y="308394"/>
                  </a:cubicBezTo>
                  <a:cubicBezTo>
                    <a:pt x="1350" y="305990"/>
                    <a:pt x="0" y="302730"/>
                    <a:pt x="0" y="29933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50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4793975"/>
            <a:ext cx="9060819" cy="801834"/>
            <a:chOff x="0" y="0"/>
            <a:chExt cx="3231868" cy="286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2432481"/>
            <a:ext cx="9060819" cy="801834"/>
            <a:chOff x="0" y="0"/>
            <a:chExt cx="3231868" cy="286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247296" cy="310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Institui o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Programa Justiça Carbono Zero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Obriga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inventários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planos 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 descarbonização e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ações 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concretas.​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Meta: 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neutralidade de carbono até 2030.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-3711690" y="994955"/>
            <a:ext cx="10142679" cy="840528"/>
            <a:chOff x="0" y="0"/>
            <a:chExt cx="3451206" cy="2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451206" cy="286003"/>
            </a:xfrm>
            <a:custGeom>
              <a:avLst/>
              <a:gdLst/>
              <a:ahLst/>
              <a:cxnLst/>
              <a:rect l="l" t="t" r="r" b="b"/>
              <a:pathLst>
                <a:path w="3451206" h="286003">
                  <a:moveTo>
                    <a:pt x="76330" y="0"/>
                  </a:moveTo>
                  <a:lnTo>
                    <a:pt x="3374876" y="0"/>
                  </a:lnTo>
                  <a:cubicBezTo>
                    <a:pt x="3395120" y="0"/>
                    <a:pt x="3414535" y="8042"/>
                    <a:pt x="3428850" y="22357"/>
                  </a:cubicBezTo>
                  <a:cubicBezTo>
                    <a:pt x="3443164" y="36671"/>
                    <a:pt x="3451206" y="56086"/>
                    <a:pt x="3451206" y="76330"/>
                  </a:cubicBezTo>
                  <a:lnTo>
                    <a:pt x="3451206" y="209673"/>
                  </a:lnTo>
                  <a:cubicBezTo>
                    <a:pt x="3451206" y="251829"/>
                    <a:pt x="3417032" y="286003"/>
                    <a:pt x="3374876" y="286003"/>
                  </a:cubicBezTo>
                  <a:lnTo>
                    <a:pt x="76330" y="286003"/>
                  </a:lnTo>
                  <a:cubicBezTo>
                    <a:pt x="56086" y="286003"/>
                    <a:pt x="36671" y="277961"/>
                    <a:pt x="22357" y="263646"/>
                  </a:cubicBezTo>
                  <a:cubicBezTo>
                    <a:pt x="8042" y="249332"/>
                    <a:pt x="0" y="229917"/>
                    <a:pt x="0" y="209673"/>
                  </a:cubicBezTo>
                  <a:lnTo>
                    <a:pt x="0" y="76330"/>
                  </a:lnTo>
                  <a:cubicBezTo>
                    <a:pt x="0" y="56086"/>
                    <a:pt x="8042" y="36671"/>
                    <a:pt x="22357" y="22357"/>
                  </a:cubicBezTo>
                  <a:cubicBezTo>
                    <a:pt x="36671" y="8042"/>
                    <a:pt x="56086" y="0"/>
                    <a:pt x="76330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451206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30486" y="1215077"/>
            <a:ext cx="4651713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Resolução CNJ nº 594/2024​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511649"/>
            <a:ext cx="9060819" cy="631341"/>
            <a:chOff x="0" y="0"/>
            <a:chExt cx="3231868" cy="2251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225191"/>
            </a:xfrm>
            <a:custGeom>
              <a:avLst/>
              <a:gdLst/>
              <a:ahLst/>
              <a:cxnLst/>
              <a:rect l="l" t="t" r="r" b="b"/>
              <a:pathLst>
                <a:path w="3231868" h="225191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12374"/>
                  </a:lnTo>
                  <a:cubicBezTo>
                    <a:pt x="3231868" y="215773"/>
                    <a:pt x="3230518" y="219033"/>
                    <a:pt x="3228114" y="221437"/>
                  </a:cubicBezTo>
                  <a:cubicBezTo>
                    <a:pt x="3225711" y="223840"/>
                    <a:pt x="3222451" y="225191"/>
                    <a:pt x="3219052" y="225191"/>
                  </a:cubicBezTo>
                  <a:lnTo>
                    <a:pt x="12817" y="225191"/>
                  </a:lnTo>
                  <a:cubicBezTo>
                    <a:pt x="9417" y="225191"/>
                    <a:pt x="6157" y="223840"/>
                    <a:pt x="3754" y="221437"/>
                  </a:cubicBezTo>
                  <a:cubicBezTo>
                    <a:pt x="1350" y="219033"/>
                    <a:pt x="0" y="215773"/>
                    <a:pt x="0" y="212374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263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871461"/>
            <a:ext cx="9060819" cy="968519"/>
            <a:chOff x="0" y="0"/>
            <a:chExt cx="3231868" cy="3454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345457"/>
            </a:xfrm>
            <a:custGeom>
              <a:avLst/>
              <a:gdLst/>
              <a:ahLst/>
              <a:cxnLst/>
              <a:rect l="l" t="t" r="r" b="b"/>
              <a:pathLst>
                <a:path w="3231868" h="345457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32641"/>
                  </a:lnTo>
                  <a:cubicBezTo>
                    <a:pt x="3231868" y="336040"/>
                    <a:pt x="3230518" y="339300"/>
                    <a:pt x="3228114" y="341703"/>
                  </a:cubicBezTo>
                  <a:cubicBezTo>
                    <a:pt x="3225711" y="344107"/>
                    <a:pt x="3222451" y="345457"/>
                    <a:pt x="3219052" y="345457"/>
                  </a:cubicBezTo>
                  <a:lnTo>
                    <a:pt x="12817" y="345457"/>
                  </a:lnTo>
                  <a:cubicBezTo>
                    <a:pt x="9417" y="345457"/>
                    <a:pt x="6157" y="344107"/>
                    <a:pt x="3754" y="341703"/>
                  </a:cubicBezTo>
                  <a:cubicBezTo>
                    <a:pt x="1350" y="339300"/>
                    <a:pt x="0" y="336040"/>
                    <a:pt x="0" y="332641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83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8676" y="2626692"/>
            <a:ext cx="6109346" cy="310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Plano de Descarbonização até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 28/02/2025.​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Inventário de edifícios-sede até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31/07/2025</a:t>
            </a: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3 ações de redução e 1 de compensação até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início de 2026</a:t>
            </a: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Inventário completo até </a:t>
            </a: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30/06/2026</a:t>
            </a: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" name="Freeform 9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-3711690" y="994955"/>
            <a:ext cx="8588490" cy="840528"/>
            <a:chOff x="0" y="0"/>
            <a:chExt cx="2922369" cy="2860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22369" cy="286003"/>
            </a:xfrm>
            <a:custGeom>
              <a:avLst/>
              <a:gdLst/>
              <a:ahLst/>
              <a:cxnLst/>
              <a:rect l="l" t="t" r="r" b="b"/>
              <a:pathLst>
                <a:path w="2922369" h="286003">
                  <a:moveTo>
                    <a:pt x="90143" y="0"/>
                  </a:moveTo>
                  <a:lnTo>
                    <a:pt x="2832226" y="0"/>
                  </a:lnTo>
                  <a:cubicBezTo>
                    <a:pt x="2856133" y="0"/>
                    <a:pt x="2879061" y="9497"/>
                    <a:pt x="2895967" y="26402"/>
                  </a:cubicBezTo>
                  <a:cubicBezTo>
                    <a:pt x="2912872" y="43307"/>
                    <a:pt x="2922369" y="66236"/>
                    <a:pt x="2922369" y="90143"/>
                  </a:cubicBezTo>
                  <a:lnTo>
                    <a:pt x="2922369" y="195860"/>
                  </a:lnTo>
                  <a:cubicBezTo>
                    <a:pt x="2922369" y="245645"/>
                    <a:pt x="2882011" y="286003"/>
                    <a:pt x="2832226" y="286003"/>
                  </a:cubicBezTo>
                  <a:lnTo>
                    <a:pt x="90143" y="286003"/>
                  </a:lnTo>
                  <a:cubicBezTo>
                    <a:pt x="40358" y="286003"/>
                    <a:pt x="0" y="245645"/>
                    <a:pt x="0" y="195860"/>
                  </a:cubicBezTo>
                  <a:lnTo>
                    <a:pt x="0" y="90143"/>
                  </a:lnTo>
                  <a:cubicBezTo>
                    <a:pt x="0" y="40358"/>
                    <a:pt x="40358" y="0"/>
                    <a:pt x="90143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922369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30486" y="1215077"/>
            <a:ext cx="4217985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Metas 2025–2026​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4538537"/>
            <a:ext cx="9060819" cy="1394068"/>
            <a:chOff x="0" y="0"/>
            <a:chExt cx="3231868" cy="497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497245"/>
            </a:xfrm>
            <a:custGeom>
              <a:avLst/>
              <a:gdLst/>
              <a:ahLst/>
              <a:cxnLst/>
              <a:rect l="l" t="t" r="r" b="b"/>
              <a:pathLst>
                <a:path w="3231868" h="497245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484428"/>
                  </a:lnTo>
                  <a:cubicBezTo>
                    <a:pt x="3231868" y="487827"/>
                    <a:pt x="3230518" y="491087"/>
                    <a:pt x="3228114" y="493491"/>
                  </a:cubicBezTo>
                  <a:cubicBezTo>
                    <a:pt x="3225711" y="495894"/>
                    <a:pt x="3222451" y="497245"/>
                    <a:pt x="3219052" y="497245"/>
                  </a:cubicBezTo>
                  <a:lnTo>
                    <a:pt x="12817" y="497245"/>
                  </a:lnTo>
                  <a:cubicBezTo>
                    <a:pt x="9417" y="497245"/>
                    <a:pt x="6157" y="495894"/>
                    <a:pt x="3754" y="493491"/>
                  </a:cubicBezTo>
                  <a:cubicBezTo>
                    <a:pt x="1350" y="491087"/>
                    <a:pt x="0" y="487827"/>
                    <a:pt x="0" y="484428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5353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2432481"/>
            <a:ext cx="9060819" cy="801834"/>
            <a:chOff x="0" y="0"/>
            <a:chExt cx="3231868" cy="2860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3485509"/>
            <a:ext cx="9060819" cy="801834"/>
            <a:chOff x="0" y="0"/>
            <a:chExt cx="3231868" cy="2860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286003"/>
            </a:xfrm>
            <a:custGeom>
              <a:avLst/>
              <a:gdLst/>
              <a:ahLst/>
              <a:cxnLst/>
              <a:rect l="l" t="t" r="r" b="b"/>
              <a:pathLst>
                <a:path w="3231868" h="28600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73186"/>
                  </a:lnTo>
                  <a:cubicBezTo>
                    <a:pt x="3231868" y="276586"/>
                    <a:pt x="3230518" y="279845"/>
                    <a:pt x="3228114" y="282249"/>
                  </a:cubicBezTo>
                  <a:cubicBezTo>
                    <a:pt x="3225711" y="284653"/>
                    <a:pt x="3222451" y="286003"/>
                    <a:pt x="3219052" y="286003"/>
                  </a:cubicBezTo>
                  <a:lnTo>
                    <a:pt x="12817" y="286003"/>
                  </a:lnTo>
                  <a:cubicBezTo>
                    <a:pt x="9417" y="286003"/>
                    <a:pt x="6157" y="284653"/>
                    <a:pt x="3754" y="282249"/>
                  </a:cubicBezTo>
                  <a:cubicBezTo>
                    <a:pt x="1350" y="279845"/>
                    <a:pt x="0" y="276586"/>
                    <a:pt x="0" y="27318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36217"/>
            <a:ext cx="6247296" cy="344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Instrumento estratégico com metas e ações.​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Pode ser iniciado antes do inventário.​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Deve incluir: </a:t>
            </a: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inventário, mitigação, compensação, metas, cronograma e monitoramento e capacitação/engajamento.</a:t>
            </a:r>
          </a:p>
          <a:p>
            <a:pPr algn="l">
              <a:lnSpc>
                <a:spcPts val="2702"/>
              </a:lnSpc>
            </a:pPr>
            <a:endParaRPr lang="en-US" sz="2290" b="1">
              <a:solidFill>
                <a:srgbClr val="005189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9" name="Group 19"/>
          <p:cNvGrpSpPr/>
          <p:nvPr/>
        </p:nvGrpSpPr>
        <p:grpSpPr>
          <a:xfrm>
            <a:off x="-3711690" y="994955"/>
            <a:ext cx="9893889" cy="840528"/>
            <a:chOff x="0" y="0"/>
            <a:chExt cx="3366551" cy="2860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66551" cy="286003"/>
            </a:xfrm>
            <a:custGeom>
              <a:avLst/>
              <a:gdLst/>
              <a:ahLst/>
              <a:cxnLst/>
              <a:rect l="l" t="t" r="r" b="b"/>
              <a:pathLst>
                <a:path w="3366551" h="286003">
                  <a:moveTo>
                    <a:pt x="78250" y="0"/>
                  </a:moveTo>
                  <a:lnTo>
                    <a:pt x="3288302" y="0"/>
                  </a:lnTo>
                  <a:cubicBezTo>
                    <a:pt x="3309055" y="0"/>
                    <a:pt x="3328958" y="8244"/>
                    <a:pt x="3343633" y="22919"/>
                  </a:cubicBezTo>
                  <a:cubicBezTo>
                    <a:pt x="3358307" y="37593"/>
                    <a:pt x="3366551" y="57496"/>
                    <a:pt x="3366551" y="78250"/>
                  </a:cubicBezTo>
                  <a:lnTo>
                    <a:pt x="3366551" y="207753"/>
                  </a:lnTo>
                  <a:cubicBezTo>
                    <a:pt x="3366551" y="250969"/>
                    <a:pt x="3331518" y="286003"/>
                    <a:pt x="3288302" y="286003"/>
                  </a:cubicBezTo>
                  <a:lnTo>
                    <a:pt x="78250" y="286003"/>
                  </a:lnTo>
                  <a:cubicBezTo>
                    <a:pt x="57496" y="286003"/>
                    <a:pt x="37593" y="277759"/>
                    <a:pt x="22919" y="263084"/>
                  </a:cubicBezTo>
                  <a:cubicBezTo>
                    <a:pt x="8244" y="248410"/>
                    <a:pt x="0" y="228506"/>
                    <a:pt x="0" y="207753"/>
                  </a:cubicBezTo>
                  <a:lnTo>
                    <a:pt x="0" y="78250"/>
                  </a:lnTo>
                  <a:cubicBezTo>
                    <a:pt x="0" y="35033"/>
                    <a:pt x="35033" y="0"/>
                    <a:pt x="78250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366551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530486" y="1215077"/>
            <a:ext cx="4651713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Plano de Descarbonização​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4847" y="2511649"/>
            <a:ext cx="9060819" cy="953859"/>
            <a:chOff x="0" y="0"/>
            <a:chExt cx="3231868" cy="3402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31868" cy="340228"/>
            </a:xfrm>
            <a:custGeom>
              <a:avLst/>
              <a:gdLst/>
              <a:ahLst/>
              <a:cxnLst/>
              <a:rect l="l" t="t" r="r" b="b"/>
              <a:pathLst>
                <a:path w="3231868" h="340228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327412"/>
                  </a:lnTo>
                  <a:cubicBezTo>
                    <a:pt x="3231868" y="330811"/>
                    <a:pt x="3230518" y="334071"/>
                    <a:pt x="3228114" y="336474"/>
                  </a:cubicBezTo>
                  <a:cubicBezTo>
                    <a:pt x="3225711" y="338878"/>
                    <a:pt x="3222451" y="340228"/>
                    <a:pt x="3219052" y="340228"/>
                  </a:cubicBezTo>
                  <a:lnTo>
                    <a:pt x="12817" y="340228"/>
                  </a:lnTo>
                  <a:cubicBezTo>
                    <a:pt x="9417" y="340228"/>
                    <a:pt x="6157" y="338878"/>
                    <a:pt x="3754" y="336474"/>
                  </a:cubicBezTo>
                  <a:cubicBezTo>
                    <a:pt x="1350" y="334071"/>
                    <a:pt x="0" y="330811"/>
                    <a:pt x="0" y="327412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31868" cy="378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4847" y="3793206"/>
            <a:ext cx="9060819" cy="748620"/>
            <a:chOff x="0" y="0"/>
            <a:chExt cx="3231868" cy="2670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31868" cy="267023"/>
            </a:xfrm>
            <a:custGeom>
              <a:avLst/>
              <a:gdLst/>
              <a:ahLst/>
              <a:cxnLst/>
              <a:rect l="l" t="t" r="r" b="b"/>
              <a:pathLst>
                <a:path w="3231868" h="26702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54206"/>
                  </a:lnTo>
                  <a:cubicBezTo>
                    <a:pt x="3231868" y="257605"/>
                    <a:pt x="3230518" y="260865"/>
                    <a:pt x="3228114" y="263269"/>
                  </a:cubicBezTo>
                  <a:cubicBezTo>
                    <a:pt x="3225711" y="265672"/>
                    <a:pt x="3222451" y="267023"/>
                    <a:pt x="3219052" y="267023"/>
                  </a:cubicBezTo>
                  <a:lnTo>
                    <a:pt x="12817" y="267023"/>
                  </a:lnTo>
                  <a:cubicBezTo>
                    <a:pt x="9417" y="267023"/>
                    <a:pt x="6157" y="265672"/>
                    <a:pt x="3754" y="263269"/>
                  </a:cubicBezTo>
                  <a:cubicBezTo>
                    <a:pt x="1350" y="260865"/>
                    <a:pt x="0" y="257605"/>
                    <a:pt x="0" y="2542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31868" cy="305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04847" y="4865676"/>
            <a:ext cx="9060819" cy="748620"/>
            <a:chOff x="0" y="0"/>
            <a:chExt cx="3231868" cy="2670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31868" cy="267023"/>
            </a:xfrm>
            <a:custGeom>
              <a:avLst/>
              <a:gdLst/>
              <a:ahLst/>
              <a:cxnLst/>
              <a:rect l="l" t="t" r="r" b="b"/>
              <a:pathLst>
                <a:path w="3231868" h="267023">
                  <a:moveTo>
                    <a:pt x="12817" y="0"/>
                  </a:moveTo>
                  <a:lnTo>
                    <a:pt x="3219052" y="0"/>
                  </a:lnTo>
                  <a:cubicBezTo>
                    <a:pt x="3222451" y="0"/>
                    <a:pt x="3225711" y="1350"/>
                    <a:pt x="3228114" y="3754"/>
                  </a:cubicBezTo>
                  <a:cubicBezTo>
                    <a:pt x="3230518" y="6157"/>
                    <a:pt x="3231868" y="9417"/>
                    <a:pt x="3231868" y="12817"/>
                  </a:cubicBezTo>
                  <a:lnTo>
                    <a:pt x="3231868" y="254206"/>
                  </a:lnTo>
                  <a:cubicBezTo>
                    <a:pt x="3231868" y="257605"/>
                    <a:pt x="3230518" y="260865"/>
                    <a:pt x="3228114" y="263269"/>
                  </a:cubicBezTo>
                  <a:cubicBezTo>
                    <a:pt x="3225711" y="265672"/>
                    <a:pt x="3222451" y="267023"/>
                    <a:pt x="3219052" y="267023"/>
                  </a:cubicBezTo>
                  <a:lnTo>
                    <a:pt x="12817" y="267023"/>
                  </a:lnTo>
                  <a:cubicBezTo>
                    <a:pt x="9417" y="267023"/>
                    <a:pt x="6157" y="265672"/>
                    <a:pt x="3754" y="263269"/>
                  </a:cubicBezTo>
                  <a:cubicBezTo>
                    <a:pt x="1350" y="260865"/>
                    <a:pt x="0" y="257605"/>
                    <a:pt x="0" y="254206"/>
                  </a:cubicBezTo>
                  <a:lnTo>
                    <a:pt x="0" y="12817"/>
                  </a:lnTo>
                  <a:cubicBezTo>
                    <a:pt x="0" y="9417"/>
                    <a:pt x="1350" y="6157"/>
                    <a:pt x="3754" y="3754"/>
                  </a:cubicBezTo>
                  <a:cubicBezTo>
                    <a:pt x="6157" y="1350"/>
                    <a:pt x="9417" y="0"/>
                    <a:pt x="12817" y="0"/>
                  </a:cubicBezTo>
                  <a:close/>
                </a:path>
              </a:pathLst>
            </a:custGeom>
            <a:solidFill>
              <a:srgbClr val="D0F0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31868" cy="305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08676" y="2626692"/>
            <a:ext cx="6109346" cy="275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Levantamento das emissões de GEE da instituição.​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Classificação: </a:t>
            </a: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Escopos 1, 2 e 3.​</a:t>
            </a: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endParaRPr lang="en-US" sz="2290">
              <a:solidFill>
                <a:srgbClr val="0051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2702"/>
              </a:lnSpc>
            </a:pPr>
            <a:r>
              <a:rPr lang="en-US" sz="2290">
                <a:solidFill>
                  <a:srgbClr val="005189"/>
                </a:solidFill>
                <a:latin typeface="Raleway"/>
                <a:ea typeface="Raleway"/>
                <a:cs typeface="Raleway"/>
                <a:sym typeface="Raleway"/>
              </a:rPr>
              <a:t>Base para ações de redução e compensação.</a:t>
            </a:r>
          </a:p>
        </p:txBody>
      </p:sp>
      <p:sp>
        <p:nvSpPr>
          <p:cNvPr id="12" name="Freeform 12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3711690" y="994955"/>
            <a:ext cx="10384139" cy="840528"/>
            <a:chOff x="0" y="0"/>
            <a:chExt cx="3533367" cy="286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33366" cy="286003"/>
            </a:xfrm>
            <a:custGeom>
              <a:avLst/>
              <a:gdLst/>
              <a:ahLst/>
              <a:cxnLst/>
              <a:rect l="l" t="t" r="r" b="b"/>
              <a:pathLst>
                <a:path w="3533366" h="286003">
                  <a:moveTo>
                    <a:pt x="74555" y="0"/>
                  </a:moveTo>
                  <a:lnTo>
                    <a:pt x="3458811" y="0"/>
                  </a:lnTo>
                  <a:cubicBezTo>
                    <a:pt x="3499987" y="0"/>
                    <a:pt x="3533366" y="33380"/>
                    <a:pt x="3533366" y="74555"/>
                  </a:cubicBezTo>
                  <a:lnTo>
                    <a:pt x="3533366" y="211448"/>
                  </a:lnTo>
                  <a:cubicBezTo>
                    <a:pt x="3533366" y="231221"/>
                    <a:pt x="3525512" y="250184"/>
                    <a:pt x="3511530" y="264166"/>
                  </a:cubicBezTo>
                  <a:cubicBezTo>
                    <a:pt x="3497548" y="278148"/>
                    <a:pt x="3478585" y="286003"/>
                    <a:pt x="3458811" y="286003"/>
                  </a:cubicBezTo>
                  <a:lnTo>
                    <a:pt x="74555" y="286003"/>
                  </a:lnTo>
                  <a:cubicBezTo>
                    <a:pt x="54782" y="286003"/>
                    <a:pt x="35819" y="278148"/>
                    <a:pt x="21837" y="264166"/>
                  </a:cubicBezTo>
                  <a:cubicBezTo>
                    <a:pt x="7855" y="250184"/>
                    <a:pt x="0" y="231221"/>
                    <a:pt x="0" y="211448"/>
                  </a:cubicBezTo>
                  <a:lnTo>
                    <a:pt x="0" y="74555"/>
                  </a:lnTo>
                  <a:cubicBezTo>
                    <a:pt x="0" y="54782"/>
                    <a:pt x="7855" y="35819"/>
                    <a:pt x="21837" y="21837"/>
                  </a:cubicBezTo>
                  <a:cubicBezTo>
                    <a:pt x="35819" y="7855"/>
                    <a:pt x="54782" y="0"/>
                    <a:pt x="74555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533367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30486" y="1215077"/>
            <a:ext cx="5002492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Pilar I: Inventário de Emissões​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3">
            <a:extLst>
              <a:ext uri="{FF2B5EF4-FFF2-40B4-BE49-F238E27FC236}">
                <a16:creationId xmlns:a16="http://schemas.microsoft.com/office/drawing/2014/main" id="{CE7A266A-7554-4963-0DF8-A73F1E100D38}"/>
              </a:ext>
            </a:extLst>
          </p:cNvPr>
          <p:cNvGrpSpPr/>
          <p:nvPr/>
        </p:nvGrpSpPr>
        <p:grpSpPr>
          <a:xfrm>
            <a:off x="-4484515" y="576738"/>
            <a:ext cx="10828709" cy="952499"/>
            <a:chOff x="0" y="-38100"/>
            <a:chExt cx="3533367" cy="324103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445126C-3427-C0FF-7C54-E30C89EC92D5}"/>
                </a:ext>
              </a:extLst>
            </p:cNvPr>
            <p:cNvSpPr/>
            <p:nvPr/>
          </p:nvSpPr>
          <p:spPr>
            <a:xfrm>
              <a:off x="0" y="0"/>
              <a:ext cx="3533366" cy="286003"/>
            </a:xfrm>
            <a:custGeom>
              <a:avLst/>
              <a:gdLst/>
              <a:ahLst/>
              <a:cxnLst/>
              <a:rect l="l" t="t" r="r" b="b"/>
              <a:pathLst>
                <a:path w="3533366" h="286003">
                  <a:moveTo>
                    <a:pt x="74555" y="0"/>
                  </a:moveTo>
                  <a:lnTo>
                    <a:pt x="3458811" y="0"/>
                  </a:lnTo>
                  <a:cubicBezTo>
                    <a:pt x="3499987" y="0"/>
                    <a:pt x="3533366" y="33380"/>
                    <a:pt x="3533366" y="74555"/>
                  </a:cubicBezTo>
                  <a:lnTo>
                    <a:pt x="3533366" y="211448"/>
                  </a:lnTo>
                  <a:cubicBezTo>
                    <a:pt x="3533366" y="231221"/>
                    <a:pt x="3525512" y="250184"/>
                    <a:pt x="3511530" y="264166"/>
                  </a:cubicBezTo>
                  <a:cubicBezTo>
                    <a:pt x="3497548" y="278148"/>
                    <a:pt x="3478585" y="286003"/>
                    <a:pt x="3458811" y="286003"/>
                  </a:cubicBezTo>
                  <a:lnTo>
                    <a:pt x="74555" y="286003"/>
                  </a:lnTo>
                  <a:cubicBezTo>
                    <a:pt x="54782" y="286003"/>
                    <a:pt x="35819" y="278148"/>
                    <a:pt x="21837" y="264166"/>
                  </a:cubicBezTo>
                  <a:cubicBezTo>
                    <a:pt x="7855" y="250184"/>
                    <a:pt x="0" y="231221"/>
                    <a:pt x="0" y="211448"/>
                  </a:cubicBezTo>
                  <a:lnTo>
                    <a:pt x="0" y="74555"/>
                  </a:lnTo>
                  <a:cubicBezTo>
                    <a:pt x="0" y="54782"/>
                    <a:pt x="7855" y="35819"/>
                    <a:pt x="21837" y="21837"/>
                  </a:cubicBezTo>
                  <a:cubicBezTo>
                    <a:pt x="35819" y="7855"/>
                    <a:pt x="54782" y="0"/>
                    <a:pt x="74555" y="0"/>
                  </a:cubicBezTo>
                  <a:close/>
                </a:path>
              </a:pathLst>
            </a:custGeom>
            <a:solidFill>
              <a:srgbClr val="00518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0AA112AE-F14F-633C-924B-4197D0300641}"/>
                </a:ext>
              </a:extLst>
            </p:cNvPr>
            <p:cNvSpPr txBox="1"/>
            <p:nvPr/>
          </p:nvSpPr>
          <p:spPr>
            <a:xfrm>
              <a:off x="0" y="-38100"/>
              <a:ext cx="3533367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37F6759E-4B08-7119-F4B2-AB85576765AC}"/>
              </a:ext>
            </a:extLst>
          </p:cNvPr>
          <p:cNvSpPr txBox="1"/>
          <p:nvPr/>
        </p:nvSpPr>
        <p:spPr>
          <a:xfrm>
            <a:off x="703774" y="908831"/>
            <a:ext cx="6093709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4"/>
              </a:lnSpc>
            </a:pPr>
            <a:r>
              <a:rPr lang="en-US" sz="2600" b="1" err="1">
                <a:solidFill>
                  <a:srgbClr val="FFFFFF"/>
                </a:solidFill>
                <a:latin typeface="Raleway Bold"/>
                <a:sym typeface="Raleway Bold"/>
              </a:rPr>
              <a:t>Exemplos</a:t>
            </a:r>
            <a:r>
              <a:rPr lang="en-US" sz="2600" b="1">
                <a:solidFill>
                  <a:srgbClr val="FFFFFF"/>
                </a:solidFill>
                <a:latin typeface="Raleway Bold"/>
                <a:sym typeface="Raleway Bold"/>
              </a:rPr>
              <a:t> de </a:t>
            </a:r>
            <a:r>
              <a:rPr lang="en-US" sz="2600" b="1" err="1">
                <a:solidFill>
                  <a:srgbClr val="FFFFFF"/>
                </a:solidFill>
                <a:latin typeface="Raleway Bold"/>
                <a:sym typeface="Raleway Bold"/>
              </a:rPr>
              <a:t>emissão</a:t>
            </a:r>
            <a:r>
              <a:rPr lang="en-US" sz="2600" b="1">
                <a:solidFill>
                  <a:srgbClr val="FFFFFF"/>
                </a:solidFill>
                <a:latin typeface="Raleway Bold"/>
                <a:sym typeface="Raleway Bold"/>
              </a:rPr>
              <a:t> </a:t>
            </a:r>
            <a:r>
              <a:rPr lang="en-US" sz="2600" b="1" err="1">
                <a:solidFill>
                  <a:srgbClr val="FFFFFF"/>
                </a:solidFill>
                <a:latin typeface="Raleway Bold"/>
                <a:sym typeface="Raleway Bold"/>
              </a:rPr>
              <a:t>por</a:t>
            </a:r>
            <a:r>
              <a:rPr lang="en-US" sz="2600" b="1">
                <a:solidFill>
                  <a:srgbClr val="FFFFFF"/>
                </a:solidFill>
                <a:latin typeface="Raleway Bold"/>
                <a:sym typeface="Raleway Bold"/>
              </a:rPr>
              <a:t> </a:t>
            </a:r>
            <a:r>
              <a:rPr lang="en-US" sz="2600" b="1" err="1">
                <a:solidFill>
                  <a:srgbClr val="FFFFFF"/>
                </a:solidFill>
                <a:latin typeface="Raleway Bold"/>
                <a:sym typeface="Raleway Bold"/>
              </a:rPr>
              <a:t>escopo</a:t>
            </a:r>
            <a:endParaRPr lang="pt-BR" err="1">
              <a:ea typeface="Calibri"/>
              <a:cs typeface="Calibri"/>
            </a:endParaRP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28EC5D9D-14AB-A52A-4F5B-A98CF2397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76336"/>
              </p:ext>
            </p:extLst>
          </p:nvPr>
        </p:nvGraphicFramePr>
        <p:xfrm>
          <a:off x="510561" y="1818908"/>
          <a:ext cx="8721400" cy="479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640">
                  <a:extLst>
                    <a:ext uri="{9D8B030D-6E8A-4147-A177-3AD203B41FA5}">
                      <a16:colId xmlns:a16="http://schemas.microsoft.com/office/drawing/2014/main" val="1637138610"/>
                    </a:ext>
                  </a:extLst>
                </a:gridCol>
                <a:gridCol w="1557185">
                  <a:extLst>
                    <a:ext uri="{9D8B030D-6E8A-4147-A177-3AD203B41FA5}">
                      <a16:colId xmlns:a16="http://schemas.microsoft.com/office/drawing/2014/main" val="2854927557"/>
                    </a:ext>
                  </a:extLst>
                </a:gridCol>
                <a:gridCol w="2998694">
                  <a:extLst>
                    <a:ext uri="{9D8B030D-6E8A-4147-A177-3AD203B41FA5}">
                      <a16:colId xmlns:a16="http://schemas.microsoft.com/office/drawing/2014/main" val="2745737854"/>
                    </a:ext>
                  </a:extLst>
                </a:gridCol>
                <a:gridCol w="2874881">
                  <a:extLst>
                    <a:ext uri="{9D8B030D-6E8A-4147-A177-3AD203B41FA5}">
                      <a16:colId xmlns:a16="http://schemas.microsoft.com/office/drawing/2014/main" val="1281202813"/>
                    </a:ext>
                  </a:extLst>
                </a:gridCol>
              </a:tblGrid>
              <a:tr h="908332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  <a:p>
                      <a:pPr lvl="0" algn="ctr">
                        <a:buNone/>
                      </a:pPr>
                      <a:r>
                        <a:rPr lang="pt-BR">
                          <a:latin typeface="Raleway"/>
                        </a:rPr>
                        <a:t>Escopo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>
                          <a:latin typeface="Raleway"/>
                        </a:rPr>
                        <a:t>Tipo de Emissão</a:t>
                      </a:r>
                      <a:endParaRPr lang="pt-BR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>
                          <a:latin typeface="Raleway"/>
                        </a:rPr>
                        <a:t>Exemplos</a:t>
                      </a:r>
                      <a:endParaRPr lang="pt-BR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  <a:p>
                      <a:pPr lvl="0" algn="ctr">
                        <a:buNone/>
                      </a:pPr>
                      <a:r>
                        <a:rPr lang="pt-BR">
                          <a:latin typeface="Raleway"/>
                        </a:rPr>
                        <a:t>Observações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252573013"/>
                  </a:ext>
                </a:extLst>
              </a:tr>
              <a:tr h="1025119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b="1">
                          <a:solidFill>
                            <a:schemeClr val="tx2"/>
                          </a:solidFill>
                          <a:latin typeface="Raleway"/>
                        </a:rPr>
                        <a:t>Escopo 1</a:t>
                      </a:r>
                    </a:p>
                  </a:txBody>
                  <a:tcPr marL="137160" marR="137160" marT="13716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Emissões diretas do Tribunal</a:t>
                      </a:r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Combustão em geradores, frota própria, vazamento de gases refrigerantes</a:t>
                      </a:r>
                      <a:endParaRPr lang="pt-BR" sz="1600"/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Controladas diretamente pela instituição</a:t>
                      </a:r>
                    </a:p>
                  </a:txBody>
                  <a:tcPr marL="45720" marR="45720">
                    <a:solidFill>
                      <a:srgbClr val="D1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82909"/>
                  </a:ext>
                </a:extLst>
              </a:tr>
              <a:tr h="1237129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b="1">
                          <a:solidFill>
                            <a:schemeClr val="tx2"/>
                          </a:solidFill>
                          <a:latin typeface="Raleway"/>
                        </a:rPr>
                        <a:t>Escopo 2</a:t>
                      </a:r>
                    </a:p>
                  </a:txBody>
                  <a:tcPr marL="137160" marR="137160" marT="13716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600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Emissões indiretas de energia</a:t>
                      </a:r>
                      <a:endParaRPr lang="pt-BR" sz="1600"/>
                    </a:p>
                  </a:txBody>
                  <a:tcPr marL="45720" marR="4572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600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Energia elétrica adquirida para consumo</a:t>
                      </a:r>
                      <a:endParaRPr lang="pt-BR" sz="1600"/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O Escopo 2 é específico para emissões resultantes da geração da energia consumida</a:t>
                      </a:r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94633"/>
                  </a:ext>
                </a:extLst>
              </a:tr>
              <a:tr h="1427378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b="1">
                          <a:solidFill>
                            <a:schemeClr val="tx2"/>
                          </a:solidFill>
                          <a:latin typeface="Raleway"/>
                        </a:rPr>
                        <a:t>Escopo 3</a:t>
                      </a:r>
                    </a:p>
                  </a:txBody>
                  <a:tcPr marL="137160" marR="137160" marT="137160" marB="1371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pt-BR" sz="1600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Outras emissões indiretas</a:t>
                      </a:r>
                      <a:endParaRPr lang="pt-BR" sz="1600"/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Viagens a trabalho, deslocamento casa-trabalho, transporte terceirizado, resíduos sólidos</a:t>
                      </a:r>
                      <a:endParaRPr lang="pt-BR" sz="1600"/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chemeClr val="tx2"/>
                        </a:solidFill>
                        <a:latin typeface="Raleway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1600">
                          <a:solidFill>
                            <a:schemeClr val="tx2"/>
                          </a:solidFill>
                          <a:latin typeface="Raleway"/>
                        </a:rPr>
                        <a:t>São mais difíceis de mensurar, mas refletem impactos relevantes</a:t>
                      </a:r>
                    </a:p>
                  </a:txBody>
                  <a:tcPr marL="137160" marR="137160" marT="137160" marB="137160">
                    <a:solidFill>
                      <a:srgbClr val="D1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183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1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206" y="2432481"/>
            <a:ext cx="6846766" cy="801834"/>
            <a:chOff x="0" y="0"/>
            <a:chExt cx="2442146" cy="2860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2146" cy="286003"/>
            </a:xfrm>
            <a:custGeom>
              <a:avLst/>
              <a:gdLst/>
              <a:ahLst/>
              <a:cxnLst/>
              <a:rect l="l" t="t" r="r" b="b"/>
              <a:pathLst>
                <a:path w="2442146" h="286003">
                  <a:moveTo>
                    <a:pt x="113074" y="0"/>
                  </a:moveTo>
                  <a:lnTo>
                    <a:pt x="2329072" y="0"/>
                  </a:lnTo>
                  <a:cubicBezTo>
                    <a:pt x="2391521" y="0"/>
                    <a:pt x="2442146" y="50625"/>
                    <a:pt x="2442146" y="113074"/>
                  </a:cubicBezTo>
                  <a:lnTo>
                    <a:pt x="2442146" y="172929"/>
                  </a:lnTo>
                  <a:cubicBezTo>
                    <a:pt x="2442146" y="235378"/>
                    <a:pt x="2391521" y="286003"/>
                    <a:pt x="2329072" y="286003"/>
                  </a:cubicBezTo>
                  <a:lnTo>
                    <a:pt x="113074" y="286003"/>
                  </a:lnTo>
                  <a:cubicBezTo>
                    <a:pt x="50625" y="286003"/>
                    <a:pt x="0" y="235378"/>
                    <a:pt x="0" y="172929"/>
                  </a:cubicBezTo>
                  <a:lnTo>
                    <a:pt x="0" y="113074"/>
                  </a:lnTo>
                  <a:cubicBezTo>
                    <a:pt x="0" y="50625"/>
                    <a:pt x="50625" y="0"/>
                    <a:pt x="1130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42146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9206" y="3543877"/>
            <a:ext cx="6846766" cy="1023175"/>
            <a:chOff x="0" y="0"/>
            <a:chExt cx="2442146" cy="3649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2146" cy="364952"/>
            </a:xfrm>
            <a:custGeom>
              <a:avLst/>
              <a:gdLst/>
              <a:ahLst/>
              <a:cxnLst/>
              <a:rect l="l" t="t" r="r" b="b"/>
              <a:pathLst>
                <a:path w="2442146" h="364952">
                  <a:moveTo>
                    <a:pt x="113074" y="0"/>
                  </a:moveTo>
                  <a:lnTo>
                    <a:pt x="2329072" y="0"/>
                  </a:lnTo>
                  <a:cubicBezTo>
                    <a:pt x="2391521" y="0"/>
                    <a:pt x="2442146" y="50625"/>
                    <a:pt x="2442146" y="113074"/>
                  </a:cubicBezTo>
                  <a:lnTo>
                    <a:pt x="2442146" y="251878"/>
                  </a:lnTo>
                  <a:cubicBezTo>
                    <a:pt x="2442146" y="314327"/>
                    <a:pt x="2391521" y="364952"/>
                    <a:pt x="2329072" y="364952"/>
                  </a:cubicBezTo>
                  <a:lnTo>
                    <a:pt x="113074" y="364952"/>
                  </a:lnTo>
                  <a:cubicBezTo>
                    <a:pt x="50625" y="364952"/>
                    <a:pt x="0" y="314327"/>
                    <a:pt x="0" y="251878"/>
                  </a:cubicBezTo>
                  <a:lnTo>
                    <a:pt x="0" y="113074"/>
                  </a:lnTo>
                  <a:cubicBezTo>
                    <a:pt x="0" y="50625"/>
                    <a:pt x="50625" y="0"/>
                    <a:pt x="1130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42146" cy="403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9206" y="4905190"/>
            <a:ext cx="6846766" cy="1023175"/>
            <a:chOff x="0" y="0"/>
            <a:chExt cx="2442146" cy="3649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2146" cy="364952"/>
            </a:xfrm>
            <a:custGeom>
              <a:avLst/>
              <a:gdLst/>
              <a:ahLst/>
              <a:cxnLst/>
              <a:rect l="l" t="t" r="r" b="b"/>
              <a:pathLst>
                <a:path w="2442146" h="364952">
                  <a:moveTo>
                    <a:pt x="113074" y="0"/>
                  </a:moveTo>
                  <a:lnTo>
                    <a:pt x="2329072" y="0"/>
                  </a:lnTo>
                  <a:cubicBezTo>
                    <a:pt x="2391521" y="0"/>
                    <a:pt x="2442146" y="50625"/>
                    <a:pt x="2442146" y="113074"/>
                  </a:cubicBezTo>
                  <a:lnTo>
                    <a:pt x="2442146" y="251878"/>
                  </a:lnTo>
                  <a:cubicBezTo>
                    <a:pt x="2442146" y="314327"/>
                    <a:pt x="2391521" y="364952"/>
                    <a:pt x="2329072" y="364952"/>
                  </a:cubicBezTo>
                  <a:lnTo>
                    <a:pt x="113074" y="364952"/>
                  </a:lnTo>
                  <a:cubicBezTo>
                    <a:pt x="50625" y="364952"/>
                    <a:pt x="0" y="314327"/>
                    <a:pt x="0" y="251878"/>
                  </a:cubicBezTo>
                  <a:lnTo>
                    <a:pt x="0" y="113074"/>
                  </a:lnTo>
                  <a:cubicBezTo>
                    <a:pt x="0" y="50625"/>
                    <a:pt x="50625" y="0"/>
                    <a:pt x="11307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442146" cy="403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48460" y="2649514"/>
            <a:ext cx="6247296" cy="358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Designação de equipe e capacitação.​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8460" y="3719181"/>
            <a:ext cx="5749723" cy="64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Definição de limites organizacionais e coleta de dados.​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48460" y="5082233"/>
            <a:ext cx="5427922" cy="64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2"/>
              </a:lnSpc>
            </a:pPr>
            <a:r>
              <a:rPr lang="en-US" sz="2290" b="1">
                <a:solidFill>
                  <a:srgbClr val="005189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Cálculo, relatório, publicação e revisão do plano de descarbonização.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55972" y="304107"/>
            <a:ext cx="3124271" cy="3124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16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84554" y="-442571"/>
            <a:ext cx="2875052" cy="287505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A70B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6550" tIns="56550" rIns="56550" bIns="56550" rtlCol="0" anchor="ctr"/>
            <a:lstStyle/>
            <a:p>
              <a:pPr algn="ctr">
                <a:lnSpc>
                  <a:spcPts val="954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5400000" flipV="1">
            <a:off x="5710748" y="2759782"/>
            <a:ext cx="7414719" cy="1696117"/>
          </a:xfrm>
          <a:custGeom>
            <a:avLst/>
            <a:gdLst/>
            <a:ahLst/>
            <a:cxnLst/>
            <a:rect l="l" t="t" r="r" b="b"/>
            <a:pathLst>
              <a:path w="7414719" h="1696117">
                <a:moveTo>
                  <a:pt x="0" y="1696117"/>
                </a:moveTo>
                <a:lnTo>
                  <a:pt x="7414719" y="1696117"/>
                </a:lnTo>
                <a:lnTo>
                  <a:pt x="7414719" y="0"/>
                </a:lnTo>
                <a:lnTo>
                  <a:pt x="0" y="0"/>
                </a:lnTo>
                <a:lnTo>
                  <a:pt x="0" y="1696117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-3711690" y="994955"/>
            <a:ext cx="8922335" cy="840528"/>
            <a:chOff x="0" y="0"/>
            <a:chExt cx="3035965" cy="28600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35965" cy="286003"/>
            </a:xfrm>
            <a:custGeom>
              <a:avLst/>
              <a:gdLst/>
              <a:ahLst/>
              <a:cxnLst/>
              <a:rect l="l" t="t" r="r" b="b"/>
              <a:pathLst>
                <a:path w="3035965" h="286003">
                  <a:moveTo>
                    <a:pt x="86770" y="0"/>
                  </a:moveTo>
                  <a:lnTo>
                    <a:pt x="2949195" y="0"/>
                  </a:lnTo>
                  <a:cubicBezTo>
                    <a:pt x="2972208" y="0"/>
                    <a:pt x="2994278" y="9142"/>
                    <a:pt x="3010551" y="25414"/>
                  </a:cubicBezTo>
                  <a:cubicBezTo>
                    <a:pt x="3026823" y="41687"/>
                    <a:pt x="3035965" y="63757"/>
                    <a:pt x="3035965" y="86770"/>
                  </a:cubicBezTo>
                  <a:lnTo>
                    <a:pt x="3035965" y="199233"/>
                  </a:lnTo>
                  <a:cubicBezTo>
                    <a:pt x="3035965" y="247155"/>
                    <a:pt x="2997117" y="286003"/>
                    <a:pt x="2949195" y="286003"/>
                  </a:cubicBezTo>
                  <a:lnTo>
                    <a:pt x="86770" y="286003"/>
                  </a:lnTo>
                  <a:cubicBezTo>
                    <a:pt x="38848" y="286003"/>
                    <a:pt x="0" y="247155"/>
                    <a:pt x="0" y="199233"/>
                  </a:cubicBezTo>
                  <a:lnTo>
                    <a:pt x="0" y="86770"/>
                  </a:lnTo>
                  <a:cubicBezTo>
                    <a:pt x="0" y="38848"/>
                    <a:pt x="38848" y="0"/>
                    <a:pt x="86770" y="0"/>
                  </a:cubicBezTo>
                  <a:close/>
                </a:path>
              </a:pathLst>
            </a:custGeom>
            <a:solidFill>
              <a:srgbClr val="00324D"/>
            </a:solidFill>
            <a:ln w="28575" cap="rnd">
              <a:solidFill>
                <a:srgbClr val="2A70B8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035965" cy="324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4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30486" y="1215077"/>
            <a:ext cx="4651713" cy="37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4"/>
              </a:lnSpc>
            </a:pPr>
            <a:r>
              <a:rPr lang="en-US" sz="2613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Etapas do Inventário​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4060" y="2380701"/>
            <a:ext cx="863324" cy="85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5"/>
              </a:lnSpc>
            </a:pPr>
            <a:r>
              <a:rPr lang="en-US" sz="5986" b="1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4060" y="3601027"/>
            <a:ext cx="998926" cy="84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5"/>
              </a:lnSpc>
            </a:pPr>
            <a:r>
              <a:rPr lang="en-US" sz="5986" b="1" spc="-347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4060" y="4962340"/>
            <a:ext cx="1109873" cy="84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5"/>
              </a:lnSpc>
            </a:pPr>
            <a:r>
              <a:rPr lang="en-US" sz="5986" b="1" spc="-377">
                <a:solidFill>
                  <a:srgbClr val="005189"/>
                </a:solidFill>
                <a:latin typeface="Raleway Bold"/>
                <a:ea typeface="Raleway Bold"/>
                <a:cs typeface="Raleway Bold"/>
                <a:sym typeface="Raleway Bold"/>
              </a:rPr>
              <a:t>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Personalizar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Raleway Semi-Bold</vt:lpstr>
      <vt:lpstr>Raleway Italics</vt:lpstr>
      <vt:lpstr>Raleway Medium</vt:lpstr>
      <vt:lpstr>Raleway Bold</vt:lpstr>
      <vt:lpstr>Raleway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</dc:title>
  <dc:creator>Teresa Cristina de Melo Costa</dc:creator>
  <cp:lastModifiedBy>Teresa Cristina de Melo Costa</cp:lastModifiedBy>
  <cp:revision>4</cp:revision>
  <dcterms:created xsi:type="dcterms:W3CDTF">2006-08-16T00:00:00Z</dcterms:created>
  <dcterms:modified xsi:type="dcterms:W3CDTF">2025-06-26T18:10:32Z</dcterms:modified>
  <dc:identifier>DAGqh-LPTak</dc:identifier>
</cp:coreProperties>
</file>