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sldIdLst>
    <p:sldId id="256" r:id="rId6"/>
    <p:sldId id="257" r:id="rId7"/>
    <p:sldId id="262" r:id="rId8"/>
    <p:sldId id="263" r:id="rId9"/>
    <p:sldId id="314" r:id="rId10"/>
    <p:sldId id="321" r:id="rId11"/>
    <p:sldId id="334" r:id="rId12"/>
    <p:sldId id="298" r:id="rId13"/>
    <p:sldId id="323" r:id="rId14"/>
    <p:sldId id="302" r:id="rId15"/>
    <p:sldId id="299" r:id="rId16"/>
    <p:sldId id="325" r:id="rId17"/>
    <p:sldId id="318" r:id="rId18"/>
    <p:sldId id="331" r:id="rId19"/>
    <p:sldId id="332" r:id="rId20"/>
    <p:sldId id="333" r:id="rId21"/>
    <p:sldId id="316" r:id="rId22"/>
    <p:sldId id="270" r:id="rId23"/>
    <p:sldId id="327" r:id="rId24"/>
    <p:sldId id="337" r:id="rId25"/>
    <p:sldId id="338" r:id="rId26"/>
    <p:sldId id="339" r:id="rId27"/>
    <p:sldId id="336" r:id="rId28"/>
    <p:sldId id="340" r:id="rId29"/>
    <p:sldId id="341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29" r:id="rId38"/>
    <p:sldId id="326" r:id="rId39"/>
    <p:sldId id="273" r:id="rId40"/>
    <p:sldId id="322" r:id="rId41"/>
    <p:sldId id="275" r:id="rId42"/>
    <p:sldId id="305" r:id="rId43"/>
    <p:sldId id="350" r:id="rId44"/>
    <p:sldId id="351" r:id="rId45"/>
    <p:sldId id="352" r:id="rId46"/>
    <p:sldId id="306" r:id="rId47"/>
    <p:sldId id="353" r:id="rId48"/>
    <p:sldId id="354" r:id="rId49"/>
    <p:sldId id="355" r:id="rId50"/>
    <p:sldId id="356" r:id="rId51"/>
    <p:sldId id="287" r:id="rId52"/>
    <p:sldId id="288" r:id="rId53"/>
    <p:sldId id="357" r:id="rId54"/>
    <p:sldId id="358" r:id="rId55"/>
    <p:sldId id="315" r:id="rId56"/>
    <p:sldId id="260" r:id="rId57"/>
    <p:sldId id="330" r:id="rId58"/>
    <p:sldId id="261" r:id="rId59"/>
  </p:sldIdLst>
  <p:sldSz cx="12192000" cy="7620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ED1"/>
    <a:srgbClr val="EBEFF3"/>
    <a:srgbClr val="BDDAE9"/>
    <a:srgbClr val="307292"/>
    <a:srgbClr val="9DC9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C0491-E6C5-2B1B-E805-1ECEB763BDE5}" v="158" dt="2023-09-12T21:27:37.716"/>
    <p1510:client id="{3936360C-F493-A6A1-1FDD-857A6AEAF45D}" v="104" dt="2023-09-12T00:47:11.920"/>
    <p1510:client id="{41236731-0A1C-D131-FF92-3F0D39AD5805}" v="348" dt="2023-09-12T20:43:24.074"/>
    <p1510:client id="{426A7EEF-E5DC-5FAE-FD52-5669AF7DB84D}" v="114" dt="2023-09-11T23:00:56.199"/>
    <p1510:client id="{59875F2B-4AE3-8931-7729-C848C8F9617E}" v="152" dt="2023-09-12T19:26:23.134"/>
    <p1510:client id="{5AD79DD9-9D8E-E1F9-C4EE-DD2B5A7AF7BE}" v="74" dt="2023-09-12T21:25:38.658"/>
    <p1510:client id="{922C9869-4DF4-72F5-BFA0-14A3774702A7}" v="71" dt="2023-09-11T21:59:17.563"/>
    <p1510:client id="{93825C80-3DD5-48D8-A919-A85889643C0E}" v="5" dt="2023-09-11T22:20:47.490"/>
    <p1510:client id="{A95F4062-3D24-C17B-FE2B-A22C7903F2A8}" v="408" dt="2023-09-12T19:07:30.803"/>
    <p1510:client id="{B5B8775E-715C-EA5A-EF00-69A719A3A441}" v="9" dt="2023-09-12T20:07:50.581"/>
    <p1510:client id="{BA402ADA-F7F8-C521-CCF4-F2C3829D7F08}" v="302" dt="2023-09-12T20:06:03.751"/>
    <p1510:client id="{D1440618-2F01-8BD0-0A2F-C76B85500AFB}" v="375" dt="2023-09-11T21:54:20.903"/>
    <p1510:client id="{D5692545-BE81-17BE-AE82-8FD7F5E5EF7C}" v="2" dt="2023-09-12T18:06:13.355"/>
    <p1510:client id="{E5164459-AE1D-4614-B5EF-BA534FBA07CD}" v="1" dt="2023-09-06T19:15:54.762"/>
    <p1510:client id="{EB731B14-E6D5-A6AF-0467-0B98463B470F}" v="260" dt="2023-09-11T21:40:16.166"/>
    <p1510:client id="{F7315DBE-A80A-3C12-F416-C89657ED1900}" v="558" dt="2023-09-11T22:50:50.520"/>
    <p1510:client id="{FE3BFF22-9611-9468-CF14-819182966258}" v="115" dt="2023-09-11T22:06:04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96"/>
      </p:cViewPr>
      <p:guideLst>
        <p:guide orient="horz" pos="23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1136052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15440" y="4350960"/>
            <a:ext cx="1136052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154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66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256640" y="170748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97840" y="170748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15440" y="435096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256640" y="435096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97840" y="435096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15440" y="1707480"/>
            <a:ext cx="11360520" cy="5060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1136052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15440" y="659160"/>
            <a:ext cx="11360520" cy="393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154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15440" y="1707480"/>
            <a:ext cx="11360520" cy="5060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66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15440" y="4350960"/>
            <a:ext cx="1136052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1136052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15440" y="4350960"/>
            <a:ext cx="1136052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154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66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256640" y="170748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97840" y="170748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15440" y="435096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256640" y="435096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97840" y="4350960"/>
            <a:ext cx="365796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1136052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15440" y="659160"/>
            <a:ext cx="11360520" cy="393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P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154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506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6640" y="435096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6640" y="1707480"/>
            <a:ext cx="554364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15440" y="4350960"/>
            <a:ext cx="11360520" cy="241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PT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15440" y="1103040"/>
            <a:ext cx="11360520" cy="3040560"/>
          </a:xfrm>
          <a:prstGeom prst="rect">
            <a:avLst/>
          </a:prstGeom>
        </p:spPr>
        <p:txBody>
          <a:bodyPr lIns="126360" tIns="126360" rIns="126360" bIns="126360" anchor="b">
            <a:noAutofit/>
          </a:bodyPr>
          <a:lstStyle/>
          <a:p>
            <a:r>
              <a:rPr lang="pt-PT" sz="7200" b="0" strike="noStrike" spc="-1">
                <a:solidFill>
                  <a:srgbClr val="000000"/>
                </a:solidFill>
                <a:latin typeface="Arial"/>
              </a:rPr>
              <a:t>Clique para editar o formato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/>
          </p:nvPr>
        </p:nvSpPr>
        <p:spPr>
          <a:xfrm>
            <a:off x="11296440" y="6908400"/>
            <a:ext cx="731520" cy="582840"/>
          </a:xfrm>
          <a:prstGeom prst="rect">
            <a:avLst/>
          </a:prstGeom>
        </p:spPr>
        <p:txBody>
          <a:bodyPr lIns="126360" tIns="126360" rIns="126360" bIns="12636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B3A471E5-EE01-4A0D-99BC-6495C7AAD431}" type="slidenum">
              <a:rPr lang="pt-BR" sz="1400" b="0" strike="noStrike" spc="-1">
                <a:solidFill>
                  <a:srgbClr val="595959"/>
                </a:solidFill>
                <a:latin typeface="Arial"/>
                <a:ea typeface="Arial"/>
              </a:rPr>
              <a:t>‹nº›</a:t>
            </a:fld>
            <a:endParaRPr lang="pt-PT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783080"/>
            <a:ext cx="10972440" cy="4419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400" b="0" strike="noStrike" spc="-1">
                <a:solidFill>
                  <a:srgbClr val="000000"/>
                </a:solidFill>
                <a:latin typeface="Arial"/>
              </a:rPr>
              <a:t>Segundo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latin typeface="Arial"/>
              </a:rPr>
              <a:t>Terceiro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400" b="0" strike="noStrike" spc="-1">
                <a:solidFill>
                  <a:srgbClr val="000000"/>
                </a:solidFill>
                <a:latin typeface="Arial"/>
              </a:rPr>
              <a:t>Quarto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latin typeface="Arial"/>
              </a:rPr>
              <a:t>Quinto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latin typeface="Arial"/>
              </a:rPr>
              <a:t>Sexto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latin typeface="Arial"/>
              </a:rPr>
              <a:t>Sétimo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15440" y="659160"/>
            <a:ext cx="11360520" cy="848160"/>
          </a:xfrm>
          <a:prstGeom prst="rect">
            <a:avLst/>
          </a:prstGeom>
        </p:spPr>
        <p:txBody>
          <a:bodyPr lIns="126360" tIns="126360" rIns="126360" bIns="126360">
            <a:noAutofit/>
          </a:bodyPr>
          <a:lstStyle/>
          <a:p>
            <a:r>
              <a:rPr lang="pt-PT" sz="3900" b="0" strike="noStrike" spc="-1">
                <a:solidFill>
                  <a:srgbClr val="000000"/>
                </a:solidFill>
                <a:latin typeface="Arial"/>
              </a:rPr>
              <a:t>Clique para editar o formato do título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15440" y="1707480"/>
            <a:ext cx="11360520" cy="5060880"/>
          </a:xfrm>
          <a:prstGeom prst="rect">
            <a:avLst/>
          </a:prstGeom>
        </p:spPr>
        <p:txBody>
          <a:bodyPr lIns="126360" tIns="126360" rIns="126360" bIns="12636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Segundo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Terceiro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Quarto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Quinto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Sexto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500" b="0" strike="noStrike" spc="-1">
                <a:solidFill>
                  <a:srgbClr val="000000"/>
                </a:solidFill>
                <a:latin typeface="Arial"/>
              </a:rPr>
              <a:t>Sétimo nível de tópicos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11296440" y="6908400"/>
            <a:ext cx="731520" cy="582840"/>
          </a:xfrm>
          <a:prstGeom prst="rect">
            <a:avLst/>
          </a:prstGeom>
        </p:spPr>
        <p:txBody>
          <a:bodyPr lIns="126360" tIns="126360" rIns="126360" bIns="12636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AE92FC9D-6581-42AA-A5AB-8041318D6880}" type="slidenum">
              <a:rPr lang="pt-BR" sz="1400" b="0" strike="noStrike" spc="-1">
                <a:solidFill>
                  <a:srgbClr val="595959"/>
                </a:solidFill>
                <a:latin typeface="Arial"/>
                <a:ea typeface="Arial"/>
              </a:rPr>
              <a:t>‹nº›</a:t>
            </a:fld>
            <a:endParaRPr lang="pt-P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642337" y="4533058"/>
            <a:ext cx="7229301" cy="14658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4000" b="1">
                <a:solidFill>
                  <a:schemeClr val="bg1">
                    <a:lumMod val="95000"/>
                  </a:schemeClr>
                </a:solidFill>
              </a:rPr>
              <a:t>POLÍTICAS ESPECÍFICAS DE INTEGRIDADE</a:t>
            </a:r>
          </a:p>
          <a:p>
            <a:pPr>
              <a:lnSpc>
                <a:spcPct val="115000"/>
              </a:lnSpc>
            </a:pPr>
            <a:r>
              <a:rPr lang="pt-BR" sz="4000" b="1" strike="noStrike" spc="-1">
                <a:solidFill>
                  <a:schemeClr val="bg1">
                    <a:lumMod val="95000"/>
                  </a:schemeClr>
                </a:solidFill>
                <a:latin typeface="Arial"/>
                <a:ea typeface="Arial"/>
              </a:rPr>
              <a:t> </a:t>
            </a:r>
            <a:endParaRPr lang="pt-PT" sz="4000" b="0" strike="noStrike" spc="-1">
              <a:solidFill>
                <a:schemeClr val="bg1">
                  <a:lumMod val="9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8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IMPLEMENTAÇÃO DA POLÍTICA DE INTEGRIDADE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FF0000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867480" y="1682118"/>
            <a:ext cx="10330920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>
                <a:solidFill>
                  <a:schemeClr val="bg2">
                    <a:lumMod val="25000"/>
                  </a:schemeClr>
                </a:solidFill>
                <a:cs typeface="Arial"/>
              </a:rPr>
              <a:t>Inicialmente, as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 atividades da Comissão de Integridade tiveram como foco </a:t>
            </a: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responder às necessidades de normatização de procedimentos internos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. </a:t>
            </a:r>
          </a:p>
          <a:p>
            <a:pPr fontAlgn="base"/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F4B0AA3-29E1-3E6A-5A38-3A1910DFC14C}"/>
              </a:ext>
            </a:extLst>
          </p:cNvPr>
          <p:cNvSpPr/>
          <p:nvPr/>
        </p:nvSpPr>
        <p:spPr>
          <a:xfrm>
            <a:off x="868339" y="3624176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rgbClr val="D8D8D8"/>
                </a:solidFill>
              </a:rPr>
              <a:t>FINALIDADES DA POLÍTICA DE INTEGRIDADE</a:t>
            </a:r>
            <a:endParaRPr lang="pt-PT" sz="2000" b="1" strike="noStrike" spc="-1">
              <a:solidFill>
                <a:srgbClr val="D8D8D8"/>
              </a:solidFill>
              <a:latin typeface="Arial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A61857E6-2625-2A1E-1927-C3583E92657F}"/>
              </a:ext>
            </a:extLst>
          </p:cNvPr>
          <p:cNvSpPr/>
          <p:nvPr/>
        </p:nvSpPr>
        <p:spPr>
          <a:xfrm>
            <a:off x="890052" y="4493594"/>
            <a:ext cx="101688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>
                <a:solidFill>
                  <a:srgbClr val="D8D8D8"/>
                </a:solidFill>
              </a:rPr>
              <a:t>Promover a eficiência administrativa, fomentar a cultura de governança, ética e integridade entre os agentes públicos no ambiente de trabalho e na relação com o público externo, bem como prevenir, detectar, punir e remediar atos de má gestão, improbidade, fraudes e corrupção.</a:t>
            </a:r>
          </a:p>
        </p:txBody>
      </p:sp>
    </p:spTree>
    <p:extLst>
      <p:ext uri="{BB962C8B-B14F-4D97-AF65-F5344CB8AC3E}">
        <p14:creationId xmlns:p14="http://schemas.microsoft.com/office/powerpoint/2010/main" val="23012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rgbClr val="D8D8D8"/>
                </a:solidFill>
              </a:rPr>
              <a:t>IMPLEMENTAÇÃO DA POLÍTICA DE INTEGRIDADE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D8D8D8"/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D8D8D8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867480" y="1682118"/>
            <a:ext cx="10330920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fontAlgn="base"/>
            <a:r>
              <a:rPr lang="pt-BR" sz="2000">
                <a:solidFill>
                  <a:srgbClr val="D8D8D8"/>
                </a:solidFill>
              </a:rPr>
              <a:t>As atividades da Comissão de Integridade tiveram como foco, inicialmente, </a:t>
            </a:r>
            <a:r>
              <a:rPr lang="pt-BR" sz="2000" b="1">
                <a:solidFill>
                  <a:srgbClr val="D8D8D8"/>
                </a:solidFill>
              </a:rPr>
              <a:t>responder às necessidades de normatização de procedimentos internos</a:t>
            </a:r>
            <a:r>
              <a:rPr lang="pt-BR" sz="2000">
                <a:solidFill>
                  <a:srgbClr val="D8D8D8"/>
                </a:solidFill>
              </a:rPr>
              <a:t>. </a:t>
            </a:r>
          </a:p>
          <a:p>
            <a:pPr fontAlgn="base"/>
            <a:endParaRPr lang="pt-BR" sz="2000">
              <a:solidFill>
                <a:srgbClr val="D8D8D8"/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F4B0AA3-29E1-3E6A-5A38-3A1910DFC14C}"/>
              </a:ext>
            </a:extLst>
          </p:cNvPr>
          <p:cNvSpPr/>
          <p:nvPr/>
        </p:nvSpPr>
        <p:spPr>
          <a:xfrm>
            <a:off x="868339" y="3624176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rgbClr val="3B3B3B"/>
                </a:solidFill>
              </a:rPr>
              <a:t>FINALIDADES DA POLÍTICA DE INTEGRIDADE</a:t>
            </a:r>
            <a:endParaRPr lang="pt-PT" sz="2000" b="1" strike="noStrike" spc="-1">
              <a:solidFill>
                <a:srgbClr val="3B3B3B"/>
              </a:solidFill>
              <a:latin typeface="Arial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A61857E6-2625-2A1E-1927-C3583E92657F}"/>
              </a:ext>
            </a:extLst>
          </p:cNvPr>
          <p:cNvSpPr/>
          <p:nvPr/>
        </p:nvSpPr>
        <p:spPr>
          <a:xfrm>
            <a:off x="890052" y="4493594"/>
            <a:ext cx="101688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>
                <a:solidFill>
                  <a:srgbClr val="3B3B3B"/>
                </a:solidFill>
              </a:rPr>
              <a:t>Promover a eficiência administrativa, fomentar a cultura de governança, ética e integridade entre os agentes públicos no ambiente de trabalho e na relação com o público externo, bem como prevenir, detectar, punir e remediar atos de má gestão, improbidade, fraudes e corrupção.</a:t>
            </a:r>
          </a:p>
        </p:txBody>
      </p:sp>
    </p:spTree>
    <p:extLst>
      <p:ext uri="{BB962C8B-B14F-4D97-AF65-F5344CB8AC3E}">
        <p14:creationId xmlns:p14="http://schemas.microsoft.com/office/powerpoint/2010/main" val="32181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3A9D1C-02A2-69E8-A130-106946C3FD43}"/>
              </a:ext>
            </a:extLst>
          </p:cNvPr>
          <p:cNvSpPr/>
          <p:nvPr/>
        </p:nvSpPr>
        <p:spPr>
          <a:xfrm>
            <a:off x="851395" y="1646814"/>
            <a:ext cx="10585096" cy="2163186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1"/>
          <p:cNvSpPr/>
          <p:nvPr/>
        </p:nvSpPr>
        <p:spPr>
          <a:xfrm>
            <a:off x="958559" y="1723830"/>
            <a:ext cx="10330920" cy="2083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 - </a:t>
            </a:r>
            <a:r>
              <a:rPr lang="pt-BR" sz="2000"/>
              <a:t>elaborar um Programa de Integridade próprio, a ser concebido e implementado de acordo com o perfil e riscos específicos do órgão, que compreenderá conjunto de ações desenvolvidas com o intuito de promover a cultura da ética, integridade, transparência e necessidade de prestação de contas, com ênfase no fortalecimento e aprimoramento da estrutura de governança, da gestão de riscos, da aplicação efetiva de códigos de conduta ética e da adoção de medidas de prevenção de atos ilícitos; </a:t>
            </a:r>
          </a:p>
        </p:txBody>
      </p:sp>
      <p:sp>
        <p:nvSpPr>
          <p:cNvPr id="4" name="CustomShape 1"/>
          <p:cNvSpPr/>
          <p:nvPr/>
        </p:nvSpPr>
        <p:spPr>
          <a:xfrm>
            <a:off x="930243" y="3966670"/>
            <a:ext cx="10330920" cy="517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 - </a:t>
            </a:r>
            <a:r>
              <a:rPr lang="pt-BR" sz="2000">
                <a:solidFill>
                  <a:srgbClr val="BFBFBF"/>
                </a:solidFill>
              </a:rPr>
              <a:t>instituir Código de ética e regras de conduta para membros do MPC-MG; 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924630" y="4603109"/>
            <a:ext cx="10316955" cy="843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instituir Código de conduta para servidores que atuem em procedimentos investigatórios do MPC-MG; 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929256" y="5557642"/>
            <a:ext cx="10330920" cy="4313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elaborar Planejamento estratégico do MPC-MG.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88594E5E-87F0-82EB-30C1-332CE4C420F6}"/>
              </a:ext>
            </a:extLst>
          </p:cNvPr>
          <p:cNvSpPr/>
          <p:nvPr/>
        </p:nvSpPr>
        <p:spPr>
          <a:xfrm>
            <a:off x="3773610" y="440316"/>
            <a:ext cx="4633510" cy="499200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Políticas específicas de Integridade</a:t>
            </a:r>
          </a:p>
        </p:txBody>
      </p:sp>
    </p:spTree>
    <p:extLst>
      <p:ext uri="{BB962C8B-B14F-4D97-AF65-F5344CB8AC3E}">
        <p14:creationId xmlns:p14="http://schemas.microsoft.com/office/powerpoint/2010/main" val="34718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3A9D1C-02A2-69E8-A130-106946C3FD43}"/>
              </a:ext>
            </a:extLst>
          </p:cNvPr>
          <p:cNvSpPr/>
          <p:nvPr/>
        </p:nvSpPr>
        <p:spPr>
          <a:xfrm>
            <a:off x="851395" y="3879781"/>
            <a:ext cx="9002481" cy="655933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1"/>
          <p:cNvSpPr/>
          <p:nvPr/>
        </p:nvSpPr>
        <p:spPr>
          <a:xfrm>
            <a:off x="958559" y="1723830"/>
            <a:ext cx="10330920" cy="2083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elaborar um Programa de Integridade próprio, a ser concebido e implementado de acordo com o perfil e riscos específicos do órgão, que compreenderá conjunto de ações desenvolvidas com o intuito de promover a cultura da ética, integridade, transparência e necessidade de prestação de contas, com ênfase no fortalecimento e aprimoramento da estrutura de governança, da gestão de riscos, da aplicação efetiva de códigos de conduta ética e da adoção de medidas de prevenção de atos ilícitos; </a:t>
            </a:r>
          </a:p>
        </p:txBody>
      </p:sp>
      <p:sp>
        <p:nvSpPr>
          <p:cNvPr id="4" name="CustomShape 1"/>
          <p:cNvSpPr/>
          <p:nvPr/>
        </p:nvSpPr>
        <p:spPr>
          <a:xfrm>
            <a:off x="930243" y="3966670"/>
            <a:ext cx="10330920" cy="517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424242"/>
                </a:solidFill>
              </a:rPr>
              <a:t>II - </a:t>
            </a:r>
            <a:r>
              <a:rPr lang="pt-BR" sz="2000">
                <a:solidFill>
                  <a:srgbClr val="424242"/>
                </a:solidFill>
              </a:rPr>
              <a:t>instituir Código de ética e regras de conduta para membros do MPC-MG; 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924630" y="4603109"/>
            <a:ext cx="10316955" cy="843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instituir Código de conduta para servidores que atuem em procedimentos investigatórios do MPC-MG; 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929256" y="5557642"/>
            <a:ext cx="10330920" cy="4313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elaborar Planejamento estratégico do MPC-MG.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88594E5E-87F0-82EB-30C1-332CE4C420F6}"/>
              </a:ext>
            </a:extLst>
          </p:cNvPr>
          <p:cNvSpPr/>
          <p:nvPr/>
        </p:nvSpPr>
        <p:spPr>
          <a:xfrm>
            <a:off x="3773610" y="440316"/>
            <a:ext cx="4633510" cy="499200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Políticas específicas de Integridade</a:t>
            </a:r>
          </a:p>
        </p:txBody>
      </p:sp>
    </p:spTree>
    <p:extLst>
      <p:ext uri="{BB962C8B-B14F-4D97-AF65-F5344CB8AC3E}">
        <p14:creationId xmlns:p14="http://schemas.microsoft.com/office/powerpoint/2010/main" val="39758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3A9D1C-02A2-69E8-A130-106946C3FD43}"/>
              </a:ext>
            </a:extLst>
          </p:cNvPr>
          <p:cNvSpPr/>
          <p:nvPr/>
        </p:nvSpPr>
        <p:spPr>
          <a:xfrm>
            <a:off x="851395" y="4479890"/>
            <a:ext cx="9119712" cy="982504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1"/>
          <p:cNvSpPr/>
          <p:nvPr/>
        </p:nvSpPr>
        <p:spPr>
          <a:xfrm>
            <a:off x="958559" y="1723830"/>
            <a:ext cx="10330920" cy="2083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elaborar um Programa de Integridade próprio, a ser concebido e implementado de acordo com o perfil e riscos específicos do órgão, que compreenderá conjunto de ações desenvolvidas com o intuito de promover a cultura da ética, integridade, transparência e necessidade de prestação de contas, com ênfase no fortalecimento e aprimoramento da estrutura de governança, da gestão de riscos, da aplicação efetiva de códigos de conduta ética e da adoção de medidas de prevenção de atos ilícitos; </a:t>
            </a:r>
          </a:p>
        </p:txBody>
      </p:sp>
      <p:sp>
        <p:nvSpPr>
          <p:cNvPr id="4" name="CustomShape 1"/>
          <p:cNvSpPr/>
          <p:nvPr/>
        </p:nvSpPr>
        <p:spPr>
          <a:xfrm>
            <a:off x="930243" y="3966670"/>
            <a:ext cx="10330920" cy="517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</a:rPr>
              <a:t>II - 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</a:rPr>
              <a:t>instituir Código de ética e regras de conduta para membros do MPC-MG; 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924630" y="4603109"/>
            <a:ext cx="10316955" cy="843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424242"/>
                </a:solidFill>
              </a:rPr>
              <a:t>III - </a:t>
            </a:r>
            <a:r>
              <a:rPr lang="pt-BR" sz="2000">
                <a:solidFill>
                  <a:srgbClr val="424242"/>
                </a:solidFill>
              </a:rPr>
              <a:t>instituir Código de conduta para servidores que atuem em procedimentos investigatórios do MPC-MG; 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929256" y="5557642"/>
            <a:ext cx="10330920" cy="4313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elaborar Planejamento estratégico do MPC-MG.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88594E5E-87F0-82EB-30C1-332CE4C420F6}"/>
              </a:ext>
            </a:extLst>
          </p:cNvPr>
          <p:cNvSpPr/>
          <p:nvPr/>
        </p:nvSpPr>
        <p:spPr>
          <a:xfrm>
            <a:off x="3773610" y="440316"/>
            <a:ext cx="4633510" cy="499200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Políticas específicas de Integridade</a:t>
            </a:r>
          </a:p>
        </p:txBody>
      </p:sp>
    </p:spTree>
    <p:extLst>
      <p:ext uri="{BB962C8B-B14F-4D97-AF65-F5344CB8AC3E}">
        <p14:creationId xmlns:p14="http://schemas.microsoft.com/office/powerpoint/2010/main" val="40280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3A9D1C-02A2-69E8-A130-106946C3FD43}"/>
              </a:ext>
            </a:extLst>
          </p:cNvPr>
          <p:cNvSpPr/>
          <p:nvPr/>
        </p:nvSpPr>
        <p:spPr>
          <a:xfrm>
            <a:off x="851395" y="5452626"/>
            <a:ext cx="6550404" cy="715944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1"/>
          <p:cNvSpPr/>
          <p:nvPr/>
        </p:nvSpPr>
        <p:spPr>
          <a:xfrm>
            <a:off x="958559" y="1723830"/>
            <a:ext cx="10330920" cy="2083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elaborar um Programa de Integridade próprio, a ser concebido e implementado de acordo com o perfil e riscos específicos do órgão, que compreenderá conjunto de ações desenvolvidas com o intuito de promover a cultura da ética, integridade, transparência e necessidade de prestação de contas, com ênfase no fortalecimento e aprimoramento da estrutura de governança, da gestão de riscos, da aplicação efetiva de códigos de conduta ética e da adoção de medidas de prevenção de atos ilícitos; </a:t>
            </a:r>
          </a:p>
        </p:txBody>
      </p:sp>
      <p:sp>
        <p:nvSpPr>
          <p:cNvPr id="4" name="CustomShape 1"/>
          <p:cNvSpPr/>
          <p:nvPr/>
        </p:nvSpPr>
        <p:spPr>
          <a:xfrm>
            <a:off x="930243" y="3966670"/>
            <a:ext cx="10330920" cy="517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</a:rPr>
              <a:t>II - 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</a:rPr>
              <a:t>instituir Código de ética e regras de conduta para membros do MPC-MG; 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924630" y="4603109"/>
            <a:ext cx="10316955" cy="843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instituir Código de conduta para servidores que atuem em procedimentos investigatórios do MPC-MG; 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929256" y="5557642"/>
            <a:ext cx="10330920" cy="4313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424242"/>
                </a:solidFill>
              </a:rPr>
              <a:t>IV - </a:t>
            </a:r>
            <a:r>
              <a:rPr lang="pt-BR" sz="2000">
                <a:solidFill>
                  <a:srgbClr val="424242"/>
                </a:solidFill>
              </a:rPr>
              <a:t>elaborar Planejamento estratégico do MPC-MG.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88594E5E-87F0-82EB-30C1-332CE4C420F6}"/>
              </a:ext>
            </a:extLst>
          </p:cNvPr>
          <p:cNvSpPr/>
          <p:nvPr/>
        </p:nvSpPr>
        <p:spPr>
          <a:xfrm>
            <a:off x="3773610" y="440316"/>
            <a:ext cx="4633510" cy="499200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Políticas específicas de Integridade</a:t>
            </a:r>
          </a:p>
        </p:txBody>
      </p:sp>
    </p:spTree>
    <p:extLst>
      <p:ext uri="{BB962C8B-B14F-4D97-AF65-F5344CB8AC3E}">
        <p14:creationId xmlns:p14="http://schemas.microsoft.com/office/powerpoint/2010/main" val="366644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PLANEJAMENTO ESTRATÉGICO INSTITUCIONAL</a:t>
            </a:r>
          </a:p>
        </p:txBody>
      </p:sp>
      <p:sp>
        <p:nvSpPr>
          <p:cNvPr id="5" name="CustomShape 1"/>
          <p:cNvSpPr/>
          <p:nvPr/>
        </p:nvSpPr>
        <p:spPr>
          <a:xfrm>
            <a:off x="929877" y="2433090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Com esse documento, o MPC-MG estabelece diretrizes para nortear a tomada de decisões e criar condições para execução de metas e objetivos do órgão em sua política de integridade. </a:t>
            </a:r>
            <a:endParaRPr lang="pt-BR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6135144" y="5381993"/>
            <a:ext cx="5387976" cy="903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r">
              <a:lnSpc>
                <a:spcPct val="115000"/>
              </a:lnSpc>
            </a:pPr>
            <a:r>
              <a:rPr lang="pt-BR" sz="4000" b="1" spc="-1">
                <a:solidFill>
                  <a:schemeClr val="bg1">
                    <a:lumMod val="95000"/>
                  </a:schemeClr>
                </a:solidFill>
                <a:latin typeface="Arial"/>
              </a:rPr>
              <a:t>COMISSÕES</a:t>
            </a:r>
            <a:endParaRPr lang="pt-PT" sz="4000" strike="noStrike" spc="-1">
              <a:solidFill>
                <a:schemeClr val="bg1">
                  <a:lumMod val="9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9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0451D5-65E9-FBCB-C636-4EF6A69518D4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847AAF-008B-C8EC-C17E-86ACCDBCA3BC}"/>
              </a:ext>
            </a:extLst>
          </p:cNvPr>
          <p:cNvSpPr/>
          <p:nvPr/>
        </p:nvSpPr>
        <p:spPr>
          <a:xfrm>
            <a:off x="1298295" y="2512088"/>
            <a:ext cx="8699736" cy="1172306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76778" y="2516826"/>
            <a:ext cx="8557284" cy="11639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I 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- avaliar os mecanismos de tratamento e proteção dos dados existentes e propor ações para a conformidade das atividades do MPC-MG com as disposições da Lei federal n° 13.709/2018; 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E1F2206-199B-2B1C-C520-3526A97D8AAC}"/>
              </a:ext>
            </a:extLst>
          </p:cNvPr>
          <p:cNvSpPr/>
          <p:nvPr/>
        </p:nvSpPr>
        <p:spPr>
          <a:xfrm>
            <a:off x="1375736" y="3814738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formular princípios e diretrizes para a gestão de dados pessoais e propor sua regulamentação; </a:t>
            </a:r>
            <a:endParaRPr lang="pt-BR">
              <a:solidFill>
                <a:srgbClr val="BFBFBF"/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8F0A148E-3E05-9E80-2D09-F70897A005BD}"/>
              </a:ext>
            </a:extLst>
          </p:cNvPr>
          <p:cNvSpPr/>
          <p:nvPr/>
        </p:nvSpPr>
        <p:spPr>
          <a:xfrm>
            <a:off x="1374695" y="4735836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III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supervisionar a execução das ações aprovadas para viabilizar o atendimento da Lei federal n° 13.709/2018; </a:t>
            </a:r>
            <a:endParaRPr lang="en-US">
              <a:solidFill>
                <a:srgbClr val="BFBFBF"/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5689AC-65BE-8808-21C6-EB0C4A186039}"/>
              </a:ext>
            </a:extLst>
          </p:cNvPr>
          <p:cNvSpPr/>
          <p:nvPr/>
        </p:nvSpPr>
        <p:spPr>
          <a:xfrm>
            <a:off x="1373655" y="5712759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 - prestar orientações aos servidores da Instituição a respeito das práticas a serem adotadas em relação à proteção de dados pessoais; </a:t>
            </a:r>
            <a:endParaRPr lang="en-US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40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5" grpId="0"/>
      <p:bldP spid="3" grpId="0" animBg="1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621730" y="2927947"/>
            <a:ext cx="7185486" cy="134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4000" b="1" strike="noStrike" spc="-1">
                <a:solidFill>
                  <a:srgbClr val="FFFFFF"/>
                </a:solidFill>
                <a:latin typeface="Arial"/>
                <a:ea typeface="Arial"/>
              </a:rPr>
              <a:t>Ministério Público de Contas do Estado de Minas Gerais</a:t>
            </a:r>
            <a:endParaRPr lang="pt-PT" sz="4000" b="0" strike="noStrike" spc="-1">
              <a:latin typeface="Arial"/>
            </a:endParaRPr>
          </a:p>
        </p:txBody>
      </p:sp>
      <p:sp>
        <p:nvSpPr>
          <p:cNvPr id="4" name="CustomShape 1"/>
          <p:cNvSpPr/>
          <p:nvPr/>
        </p:nvSpPr>
        <p:spPr>
          <a:xfrm>
            <a:off x="4735194" y="4504315"/>
            <a:ext cx="4685555" cy="476530"/>
          </a:xfrm>
          <a:prstGeom prst="rect">
            <a:avLst/>
          </a:prstGeom>
          <a:solidFill>
            <a:srgbClr val="EBEF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000">
                <a:solidFill>
                  <a:srgbClr val="307292"/>
                </a:solidFill>
              </a:rPr>
              <a:t>Expositora: Maria Tereza Fonseca Dias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54" y="2978187"/>
            <a:ext cx="1953420" cy="2294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847AAF-008B-C8EC-C17E-86ACCDBCA3BC}"/>
              </a:ext>
            </a:extLst>
          </p:cNvPr>
          <p:cNvSpPr/>
          <p:nvPr/>
        </p:nvSpPr>
        <p:spPr>
          <a:xfrm>
            <a:off x="1298295" y="3755766"/>
            <a:ext cx="8699736" cy="915674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76778" y="2516826"/>
            <a:ext cx="8557284" cy="11639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avaliar os mecanismos de tratamento e proteção dos dados existentes e propor ações para a conformidade das atividades do MPC-MG com as disposições da Lei federal n° 13.709/2018; 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E1F2206-199B-2B1C-C520-3526A97D8AAC}"/>
              </a:ext>
            </a:extLst>
          </p:cNvPr>
          <p:cNvSpPr/>
          <p:nvPr/>
        </p:nvSpPr>
        <p:spPr>
          <a:xfrm>
            <a:off x="1375736" y="3814738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424242"/>
                </a:solidFill>
                <a:ea typeface="+mn-lt"/>
                <a:cs typeface="+mn-lt"/>
              </a:rPr>
              <a:t>II </a:t>
            </a:r>
            <a:r>
              <a:rPr lang="pt-BR" sz="2000">
                <a:solidFill>
                  <a:srgbClr val="424242"/>
                </a:solidFill>
                <a:ea typeface="+mn-lt"/>
                <a:cs typeface="+mn-lt"/>
              </a:rPr>
              <a:t>- formular princípios e diretrizes para a gestão de dados pessoais e propor sua regulamentação; </a:t>
            </a:r>
            <a:endParaRPr lang="pt-BR">
              <a:solidFill>
                <a:srgbClr val="424242"/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8F0A148E-3E05-9E80-2D09-F70897A005BD}"/>
              </a:ext>
            </a:extLst>
          </p:cNvPr>
          <p:cNvSpPr/>
          <p:nvPr/>
        </p:nvSpPr>
        <p:spPr>
          <a:xfrm>
            <a:off x="1374695" y="4735836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III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supervisionar a execução das ações aprovadas para viabilizar o atendimento da Lei federal n° 13.709/2018; </a:t>
            </a:r>
            <a:endParaRPr lang="en-US">
              <a:solidFill>
                <a:srgbClr val="BFBFBF"/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5689AC-65BE-8808-21C6-EB0C4A186039}"/>
              </a:ext>
            </a:extLst>
          </p:cNvPr>
          <p:cNvSpPr/>
          <p:nvPr/>
        </p:nvSpPr>
        <p:spPr>
          <a:xfrm>
            <a:off x="1373655" y="5712759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 - prestar orientações aos servidores da Instituição a respeito das práticas a serem adotadas em relação à proteção de dados pessoais; </a:t>
            </a:r>
            <a:endParaRPr lang="en-US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78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847AAF-008B-C8EC-C17E-86ACCDBCA3BC}"/>
              </a:ext>
            </a:extLst>
          </p:cNvPr>
          <p:cNvSpPr/>
          <p:nvPr/>
        </p:nvSpPr>
        <p:spPr>
          <a:xfrm>
            <a:off x="1298295" y="4663848"/>
            <a:ext cx="8699736" cy="925545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76778" y="2516826"/>
            <a:ext cx="8557284" cy="11639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avaliar os mecanismos de tratamento e proteção dos dados existentes e propor ações para a conformidade das atividades do MPC-MG com as disposições da Lei federal n° 13.709/2018; 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E1F2206-199B-2B1C-C520-3526A97D8AAC}"/>
              </a:ext>
            </a:extLst>
          </p:cNvPr>
          <p:cNvSpPr/>
          <p:nvPr/>
        </p:nvSpPr>
        <p:spPr>
          <a:xfrm>
            <a:off x="1375736" y="3814738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formular princípios e diretrizes para a gestão de dados pessoais e propor sua regulamentação; </a:t>
            </a:r>
            <a:endParaRPr lang="pt-BR">
              <a:solidFill>
                <a:srgbClr val="BFBFBF"/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8F0A148E-3E05-9E80-2D09-F70897A005BD}"/>
              </a:ext>
            </a:extLst>
          </p:cNvPr>
          <p:cNvSpPr/>
          <p:nvPr/>
        </p:nvSpPr>
        <p:spPr>
          <a:xfrm>
            <a:off x="1374695" y="4735836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424242"/>
                </a:solidFill>
                <a:ea typeface="+mn-lt"/>
                <a:cs typeface="+mn-lt"/>
              </a:rPr>
              <a:t>III </a:t>
            </a:r>
            <a:r>
              <a:rPr lang="pt-BR" sz="2000">
                <a:solidFill>
                  <a:srgbClr val="424242"/>
                </a:solidFill>
                <a:ea typeface="+mn-lt"/>
                <a:cs typeface="+mn-lt"/>
              </a:rPr>
              <a:t>- supervisionar a execução das ações aprovadas para viabilizar o atendimento da Lei federal n° 13.709/2018; </a:t>
            </a:r>
            <a:endParaRPr lang="en-US">
              <a:solidFill>
                <a:srgbClr val="424242"/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5689AC-65BE-8808-21C6-EB0C4A186039}"/>
              </a:ext>
            </a:extLst>
          </p:cNvPr>
          <p:cNvSpPr/>
          <p:nvPr/>
        </p:nvSpPr>
        <p:spPr>
          <a:xfrm>
            <a:off x="1373655" y="5712759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 - prestar orientações aos servidores da Instituição a respeito das práticas a serem adotadas em relação à proteção de dados pessoais; </a:t>
            </a:r>
            <a:endParaRPr lang="en-US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22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847AAF-008B-C8EC-C17E-86ACCDBCA3BC}"/>
              </a:ext>
            </a:extLst>
          </p:cNvPr>
          <p:cNvSpPr/>
          <p:nvPr/>
        </p:nvSpPr>
        <p:spPr>
          <a:xfrm>
            <a:off x="1298295" y="5650894"/>
            <a:ext cx="8699736" cy="856452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76778" y="2516826"/>
            <a:ext cx="8557284" cy="11639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avaliar os mecanismos de tratamento e proteção dos dados existentes e propor ações para a conformidade das atividades do MPC-MG com as disposições da Lei federal n° 13.709/2018; 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E1F2206-199B-2B1C-C520-3526A97D8AAC}"/>
              </a:ext>
            </a:extLst>
          </p:cNvPr>
          <p:cNvSpPr/>
          <p:nvPr/>
        </p:nvSpPr>
        <p:spPr>
          <a:xfrm>
            <a:off x="1375736" y="3814738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formular princípios e diretrizes para a gestão de dados pessoais e propor sua regulamentação; </a:t>
            </a:r>
            <a:endParaRPr lang="pt-BR">
              <a:solidFill>
                <a:srgbClr val="BFBFBF"/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8F0A148E-3E05-9E80-2D09-F70897A005BD}"/>
              </a:ext>
            </a:extLst>
          </p:cNvPr>
          <p:cNvSpPr/>
          <p:nvPr/>
        </p:nvSpPr>
        <p:spPr>
          <a:xfrm>
            <a:off x="1374695" y="4735836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  <a:ea typeface="+mn-lt"/>
                <a:cs typeface="+mn-lt"/>
              </a:rPr>
              <a:t>III </a:t>
            </a:r>
            <a:r>
              <a:rPr lang="pt-BR" sz="2000">
                <a:solidFill>
                  <a:srgbClr val="BFBFBF"/>
                </a:solidFill>
                <a:ea typeface="+mn-lt"/>
                <a:cs typeface="+mn-lt"/>
              </a:rPr>
              <a:t>- supervisionar a execução das ações aprovadas para viabilizar o atendimento da Lei federal n° 13.709/2018; </a:t>
            </a:r>
            <a:endParaRPr lang="en-US">
              <a:solidFill>
                <a:srgbClr val="BFBFBF"/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665689AC-65BE-8808-21C6-EB0C4A186039}"/>
              </a:ext>
            </a:extLst>
          </p:cNvPr>
          <p:cNvSpPr/>
          <p:nvPr/>
        </p:nvSpPr>
        <p:spPr>
          <a:xfrm>
            <a:off x="1373655" y="5712759"/>
            <a:ext cx="8557284" cy="787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3B3B3B"/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rgbClr val="3B3B3B"/>
                </a:solidFill>
                <a:ea typeface="+mn-lt"/>
                <a:cs typeface="+mn-lt"/>
              </a:rPr>
              <a:t> - prestar orientações aos servidores da Instituição a respeito das práticas a serem adotadas em relação à proteção de dados pessoais; </a:t>
            </a:r>
            <a:endParaRPr lang="en-US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5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2551567"/>
            <a:ext cx="8699736" cy="1034120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69800" y="2545099"/>
            <a:ext cx="8261880" cy="350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V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promover o intercâmbio de informações sobre a proteção de dados pessoais com outros órgãos, especialmente com o Tribunal de Contas do Estado de Minas Gerais; </a:t>
            </a:r>
            <a:endParaRPr lang="en-US"/>
          </a:p>
          <a:p>
            <a:endParaRPr lang="pt-BR" sz="2000">
              <a:solidFill>
                <a:schemeClr val="bg2">
                  <a:lumMod val="2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VI 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- receber comunicações da Autoridade Nacional de Proteção de Dados e adotar providências pertinentes, condicionadas à prévia autorização do Procurador-Geral; e </a:t>
            </a: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VII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receber reclamações e comunicações dos titulares de dados pessoais, prestando os esclarecimentos devidos.</a:t>
            </a:r>
            <a:endParaRPr lang="pt-BR" sz="2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57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3696541"/>
            <a:ext cx="8699736" cy="1261140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69800" y="2545099"/>
            <a:ext cx="8261880" cy="350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V</a:t>
            </a:r>
            <a:r>
              <a:rPr lang="pt-BR" sz="200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- promover o intercâmbio de informações sobre a proteção de dados pessoais com outros órgãos, especialmente com o Tribunal de Contas do Estado de Minas Gerais; 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endParaRPr lang="pt-BR" sz="2000">
              <a:solidFill>
                <a:schemeClr val="bg2">
                  <a:lumMod val="2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VI 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- receber comunicações da Autoridade Nacional de Proteção de Dados e adotar providências pertinentes, condicionadas à prévia autorização do Procurador-Geral; e </a:t>
            </a: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VII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receber reclamações e comunicações dos titulares de dados pessoais, prestando os esclarecimentos devidos.</a:t>
            </a:r>
            <a:endParaRPr lang="pt-BR" sz="2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2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40384" y="787549"/>
            <a:ext cx="2954813" cy="3885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4871126"/>
            <a:ext cx="8699736" cy="1004508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PROTEÇÃO DE DADOS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369800" y="2545099"/>
            <a:ext cx="8261880" cy="350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V</a:t>
            </a:r>
            <a:r>
              <a:rPr lang="pt-BR" sz="200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 - promover o intercâmbio de informações sobre a proteção de dados pessoais com outros órgãos, especialmente com o Tribunal de Contas do Estado de Minas Gerais; 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VI 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- receber comunicações da Autoridade Nacional de Proteção de Dados e adotar providências pertinentes, condicionadas à prévia autorização do Procurador-Geral; e </a:t>
            </a: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VII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receber reclamações e comunicações dos titulares de dados pessoais, prestando os esclarecimentos devidos.</a:t>
            </a:r>
            <a:endParaRPr lang="pt-BR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11BCC9-D2A9-EB90-ECFD-7975F9814B57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2551567"/>
            <a:ext cx="8858549" cy="1754600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3496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I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elaborar o Plano de Classificação de Documentos e a Tabela de Temporalidade e Destinação de Documentos, a serem aprovados pelo Colégio de Procuradores, e, com base nesses, promover a identificação, avaliação, destinação e prazos de guarda de documentos produzidos ou recebidos na instituição; 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definir, com a anuência da Procuradoria-Geral, os locais de armazenamento dos documentos físicos e digitais, de acordo com suas respectivas classificações, no âmbito do Ministério Público de Contas, observadas as medidas adequadas de conservação e segurança; </a:t>
            </a:r>
            <a:endParaRPr lang="pt-B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38227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5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18C7F-9722-CC46-1AFD-CABEFDE46F5D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4310028"/>
            <a:ext cx="8858549" cy="1608062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3496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elaborar o Plano de Classificação de Documentos e a Tabela de Temporalidade e Destinação de Documentos, a serem aprovados pelo Colégio de Procuradores, e, com base nesses, promover a identificação, avaliação, destinação e prazos de guarda de documentos produzidos ou recebidos na instituição; 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II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definir, com a anuência da Procuradoria-Geral, os locais de armazenamento dos documentos físicos e digitais, de acordo com suas respectivas classificações, no âmbito do Ministério Público de Contas, observadas as medidas adequadas de conservação e segurança; </a:t>
            </a:r>
            <a:endParaRPr lang="pt-BR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182442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9DE68-549A-3A40-3F51-01D8C0FDA309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2478297"/>
            <a:ext cx="8858549" cy="1608062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3496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III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comunicar à Procuradoria-Geral os documentos que se encontram passíveis de eliminação, para que, após a devida aprovação, seja providenciada a publicação dos editais de eliminação de documentos, no sítio oficial do MPC-MG na internet e no Diário Oficial de Contas;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propor à Procuradoria-Geral critérios justificados para a seleção por amostragem de documentos que serão destinados à guarda permanente;</a:t>
            </a:r>
            <a:endParaRPr lang="pt-BR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endParaRPr lang="pt-BR">
              <a:solidFill>
                <a:schemeClr val="bg1">
                  <a:lumMod val="75000"/>
                </a:schemeClr>
              </a:solidFill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cs typeface="Arial"/>
              </a:rPr>
              <a:t>V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cs typeface="Arial"/>
              </a:rPr>
              <a:t> - propor ao Colégio de Procuradores as alterações que se mostrarem necessárias no Plano de Classificações de Documentos ou na Tabela de Temporalidade e Destinação de Documentos, acompanhadas das respectivas justificativas técnicas; </a:t>
            </a:r>
            <a:endParaRPr lang="pt-B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139038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86F723-3C63-15B2-606C-A46A29DEC505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4053585"/>
            <a:ext cx="8858549" cy="875370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3496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III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comunicar à Procuradoria-Geral os documentos que se encontram passíveis de eliminação, para que, após a devida aprovação, seja providenciada a publicação dos editais de eliminação de documentos, no sítio oficial do MPC-MG na internet e no Diário Oficial de Contas;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propor à Procuradoria-Geral critérios justificados para a seleção por amostragem de documentos que serão destinados à guarda permanente;</a:t>
            </a:r>
            <a:endParaRPr lang="pt-BR">
              <a:solidFill>
                <a:schemeClr val="bg2">
                  <a:lumMod val="25000"/>
                </a:schemeClr>
              </a:solidFill>
              <a:ea typeface="+mn-lt"/>
              <a:cs typeface="+mn-lt"/>
            </a:endParaRPr>
          </a:p>
          <a:p>
            <a:endParaRPr lang="pt-BR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cs typeface="Arial"/>
              </a:rPr>
              <a:t>V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cs typeface="Arial"/>
              </a:rPr>
              <a:t> - propor ao Colégio de Procuradores as alterações que se mostrarem necessárias no Plano de Classificações de Documentos ou na Tabela de Temporalidade e Destinação de Documentos, acompanhadas das respectivas justificativas técnicas; </a:t>
            </a:r>
            <a:endParaRPr lang="pt-BR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1369634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639631" y="2151055"/>
            <a:ext cx="9196957" cy="33178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pPr algn="just"/>
            <a:r>
              <a:rPr lang="pt-BR" sz="3200">
                <a:solidFill>
                  <a:schemeClr val="bg2">
                    <a:lumMod val="25000"/>
                  </a:schemeClr>
                </a:solidFill>
              </a:rPr>
              <a:t>O MPC-MG é órgão ministerial especial que trabalha para a garantia da responsabilidade fiscal e da boa gestão dos recursos públicos em benefício da sociedade mineira.</a:t>
            </a:r>
            <a:endParaRPr lang="pt-PT" sz="32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94B2F2-567A-2A0E-12AB-E00BBCE3028E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4932815"/>
            <a:ext cx="8858549" cy="1473736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3496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III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comunicar à Procuradoria-Geral os documentos que se encontram passíveis de eliminação, para que, após a devida aprovação, seja providenciada a publicação dos editais de eliminação de documentos, no sítio oficial do MPC-MG na internet e no Diário Oficial de Contas;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endParaRPr lang="pt-BR" sz="2000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IV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propor à Procuradoria-Geral critérios justificados para a seleção por amostragem de documentos que serão destinados à guarda permanente;</a:t>
            </a:r>
            <a:endParaRPr lang="pt-BR">
              <a:solidFill>
                <a:schemeClr val="bg1">
                  <a:lumMod val="75000"/>
                </a:schemeClr>
              </a:solidFill>
              <a:ea typeface="+mn-lt"/>
              <a:cs typeface="+mn-lt"/>
            </a:endParaRPr>
          </a:p>
          <a:p>
            <a:endParaRPr lang="pt-BR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cs typeface="Arial"/>
              </a:rPr>
              <a:t>V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cs typeface="Arial"/>
              </a:rPr>
              <a:t> - propor ao Colégio de Procuradores as alterações que se mostrarem necessárias no Plano de Classificações de Documentos ou na Tabela de Temporalidade e Destinação de Documentos, acompanhadas das respectivas justificativas técnicas; </a:t>
            </a:r>
            <a:endParaRPr lang="pt-BR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2755526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F39F9D-3380-2D09-2766-809285BDB7F3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2478297"/>
            <a:ext cx="8858549" cy="1608062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283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VI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 - manifestar-se, fundamentadamente, sobre qualquer proposta de alteração do Plano de Classificações de Documentos ou da Tabela de Temporalidade e Destinação de Documentos, sugerida pelos Procuradores de Contas;</a:t>
            </a:r>
          </a:p>
          <a:p>
            <a:endParaRPr lang="pt-BR" sz="20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cs typeface="Arial"/>
              </a:rPr>
              <a:t>VII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cs typeface="Arial"/>
              </a:rPr>
              <a:t> - propor melhorias e inovações tecnológicas que propiciem ou incentivem a produção, utilização, gerenciamento e armazenamento de documentos em meio digital.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2567610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A44908-309A-A86C-F691-97B11D606999}"/>
              </a:ext>
            </a:extLst>
          </p:cNvPr>
          <p:cNvSpPr/>
          <p:nvPr/>
        </p:nvSpPr>
        <p:spPr>
          <a:xfrm>
            <a:off x="4630512" y="787549"/>
            <a:ext cx="3428672" cy="388516"/>
          </a:xfrm>
          <a:prstGeom prst="rect">
            <a:avLst/>
          </a:prstGeom>
          <a:solidFill>
            <a:srgbClr val="C3DE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ED919-B8FE-0300-6905-B7CB257B4C09}"/>
              </a:ext>
            </a:extLst>
          </p:cNvPr>
          <p:cNvSpPr/>
          <p:nvPr/>
        </p:nvSpPr>
        <p:spPr>
          <a:xfrm>
            <a:off x="1209446" y="3980316"/>
            <a:ext cx="8858549" cy="1376043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stomShape 1"/>
          <p:cNvSpPr/>
          <p:nvPr/>
        </p:nvSpPr>
        <p:spPr>
          <a:xfrm>
            <a:off x="1369800" y="2557310"/>
            <a:ext cx="8701671" cy="283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VI</a:t>
            </a:r>
            <a:r>
              <a:rPr lang="pt-BR" sz="200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 - manifestar-se, fundamentadamente, sobre qualquer proposta de alteração do Plano de Classificações de Documentos ou da Tabela de Temporalidade e Destinação de Documentos, sugerida pelos Procuradores de Contas;</a:t>
            </a:r>
          </a:p>
          <a:p>
            <a:endParaRPr lang="pt-BR" sz="20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r>
              <a:rPr lang="pt-BR" sz="2000" b="1">
                <a:solidFill>
                  <a:schemeClr val="bg2">
                    <a:lumMod val="25000"/>
                  </a:schemeClr>
                </a:solidFill>
                <a:cs typeface="Arial"/>
              </a:rPr>
              <a:t>VII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cs typeface="Arial"/>
              </a:rPr>
              <a:t> - propor melhorias e inovações tecnológicas que propiciem ou incentivem a produção, utilização, gerenciamento e armazenamento de documentos em meio digital.</a:t>
            </a: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A747AEF-008B-CC6B-4D2F-FD2BC5228318}"/>
              </a:ext>
            </a:extLst>
          </p:cNvPr>
          <p:cNvSpPr/>
          <p:nvPr/>
        </p:nvSpPr>
        <p:spPr>
          <a:xfrm>
            <a:off x="938585" y="1500975"/>
            <a:ext cx="1589003" cy="513156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Atribuições</a:t>
            </a:r>
            <a:endParaRPr lang="en-US"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84685C4-AA11-6AE1-F58F-050BF7F6E63D}"/>
              </a:ext>
            </a:extLst>
          </p:cNvPr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PERMANENTE DE AVALIAÇÃO DOCUMENTAL</a:t>
            </a:r>
          </a:p>
        </p:txBody>
      </p:sp>
    </p:spTree>
    <p:extLst>
      <p:ext uri="{BB962C8B-B14F-4D97-AF65-F5344CB8AC3E}">
        <p14:creationId xmlns:p14="http://schemas.microsoft.com/office/powerpoint/2010/main" val="3530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COMISSÃO ESPECIAL PARA ELABORAÇÃO DO REGIMENTO INTERNO</a:t>
            </a:r>
          </a:p>
        </p:txBody>
      </p:sp>
      <p:sp>
        <p:nvSpPr>
          <p:cNvPr id="5" name="CustomShape 1"/>
          <p:cNvSpPr/>
          <p:nvPr/>
        </p:nvSpPr>
        <p:spPr>
          <a:xfrm>
            <a:off x="929877" y="1698514"/>
            <a:ext cx="10330920" cy="44572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Compete a ela </a:t>
            </a:r>
            <a:r>
              <a:rPr lang="pt-BR" sz="2000">
                <a:solidFill>
                  <a:schemeClr val="bg2">
                    <a:lumMod val="25000"/>
                  </a:schemeClr>
                </a:solidFill>
                <a:ea typeface="+mn-lt"/>
                <a:cs typeface="+mn-lt"/>
              </a:rPr>
              <a:t>apresentar anteprojeto de Regimento Interno do MPC-MG, acompanhado de exposição de motivos, com a respectiva revisão de normativos.</a:t>
            </a:r>
            <a:endParaRPr lang="pt-BR" sz="20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8438295" y="5381993"/>
            <a:ext cx="3084825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4000" b="1" strike="noStrike" spc="-1">
                <a:solidFill>
                  <a:schemeClr val="bg1">
                    <a:lumMod val="95000"/>
                  </a:schemeClr>
                </a:solidFill>
                <a:latin typeface="Arial"/>
                <a:ea typeface="Arial"/>
              </a:rPr>
              <a:t>OUVIDORIA</a:t>
            </a:r>
            <a:r>
              <a:rPr lang="pt-BR" sz="4000" b="1" spc="-1">
                <a:solidFill>
                  <a:schemeClr val="bg1">
                    <a:lumMod val="95000"/>
                  </a:schemeClr>
                </a:solidFill>
                <a:latin typeface="Arial"/>
                <a:ea typeface="Arial"/>
              </a:rPr>
              <a:t> </a:t>
            </a:r>
            <a:endParaRPr lang="pt-PT" sz="4000" b="0" strike="noStrike" spc="-1">
              <a:solidFill>
                <a:schemeClr val="bg1">
                  <a:lumMod val="9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7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CRIAÇÃO DE OUVIDORIA 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1019880" y="1843168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A criação de canal de comunicação direto com o cidadão permite a colaboração da sociedade para a melhoria da qualidade e efetividade dos serviços prestados pelo MPC-MG, concretizando os princípios constitucionais atrelados ao Estado Democrático de Direito e à democracia participativa. 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019880" y="3678107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chemeClr val="bg1">
                    <a:lumMod val="85000"/>
                  </a:schemeClr>
                </a:solidFill>
              </a:rPr>
              <a:t>Tendo isso em vista, o Colégio de Procuradores do MPC-MG aprovou a Resolução nº 31, de 15 de junho de 2023, que instituiu no órgão sua Ouvidoria. </a:t>
            </a:r>
            <a:endParaRPr lang="pt-BR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CRIAÇÃO DE OUVIDORIA 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1019880" y="1843168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chemeClr val="bg1">
                    <a:lumMod val="85000"/>
                  </a:schemeClr>
                </a:solidFill>
              </a:rPr>
              <a:t>A criação de canal de comunicação direto com o cidadão permite a colaboração da sociedade para a melhoria da qualidade e efetividade dos serviços prestados pelo Ministério Público de Contas, concretizando os princípios constitucionais atrelados ao Estado Democrático de Direito e à democracia participativa. 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019880" y="3678107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Tendo isso em vista, o Colégio de Procuradores do MPC-MG aprovou a Resolução nº 31, de 15 de junho de 2023, que instituiu sua Ouvidoria. </a:t>
            </a:r>
          </a:p>
        </p:txBody>
      </p:sp>
    </p:spTree>
    <p:extLst>
      <p:ext uri="{BB962C8B-B14F-4D97-AF65-F5344CB8AC3E}">
        <p14:creationId xmlns:p14="http://schemas.microsoft.com/office/powerpoint/2010/main" val="22235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OBJETIVOS DA OUVIDORIA DO MPC 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994480" y="1681188"/>
            <a:ext cx="9864020" cy="13160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/>
              <a:t>A Ouvidoria mantém canais permanentes de comunicação e interlocução que</a:t>
            </a:r>
          </a:p>
          <a:p>
            <a:r>
              <a:rPr lang="pt-BR" sz="2000"/>
              <a:t>permitam o recebimento de representações, denúncias, reclamações, elogios, pedidos de informações e sugestões de cidadãos, entidades representativas, órgãos públicos e autoridades, bem como a obtenção, por parte destes, de informações sobre ações desenvolvidas pela Instituição.</a:t>
            </a:r>
          </a:p>
          <a:p>
            <a:endParaRPr lang="pt-BR" sz="24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3C8807-C733-F643-442B-AC873E997170}"/>
              </a:ext>
            </a:extLst>
          </p:cNvPr>
          <p:cNvSpPr/>
          <p:nvPr/>
        </p:nvSpPr>
        <p:spPr>
          <a:xfrm>
            <a:off x="1197229" y="2295124"/>
            <a:ext cx="8174429" cy="594505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 COMUNICAÇÃO COM A</a:t>
            </a: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OUVIDORIA DO </a:t>
            </a: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MPC-MG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956380" y="1642282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/>
              <a:t>A comunicação com a Ouvidoria pode ser realizada: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23080" y="2358194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</a:t>
            </a:r>
            <a:r>
              <a:rPr lang="pt-BR" sz="2000"/>
              <a:t> - pessoalmente, mediante depoimento, que será reduzido a termo;</a:t>
            </a:r>
            <a:endParaRPr lang="pt-BR"/>
          </a:p>
        </p:txBody>
      </p:sp>
      <p:sp>
        <p:nvSpPr>
          <p:cNvPr id="9" name="CustomShape 1"/>
          <p:cNvSpPr/>
          <p:nvPr/>
        </p:nvSpPr>
        <p:spPr>
          <a:xfrm>
            <a:off x="1223080" y="2989639"/>
            <a:ext cx="10486320" cy="495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</a:t>
            </a:r>
            <a:r>
              <a:rPr lang="pt-BR" sz="2000">
                <a:solidFill>
                  <a:srgbClr val="BFBFBF"/>
                </a:solidFill>
              </a:rPr>
              <a:t> - por correspondência, remetida por via postal ou protocolada pessoalmente no MPC-MG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1223080" y="3625066"/>
            <a:ext cx="10486320" cy="46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</a:t>
            </a:r>
            <a:r>
              <a:rPr lang="pt-BR" sz="2000">
                <a:solidFill>
                  <a:srgbClr val="BFBFBF"/>
                </a:solidFill>
              </a:rPr>
              <a:t> - por via telefônica, que também será reduzida a termo; e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1223080" y="4231111"/>
            <a:ext cx="9051220" cy="690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</a:t>
            </a:r>
            <a:r>
              <a:rPr lang="pt-BR" sz="2000">
                <a:solidFill>
                  <a:srgbClr val="BFBFBF"/>
                </a:solidFill>
              </a:rPr>
              <a:t> - por correspondência eletrônica, no </a:t>
            </a:r>
            <a:r>
              <a:rPr lang="pt-BR" sz="2000" i="1">
                <a:solidFill>
                  <a:srgbClr val="BFBFBF"/>
                </a:solidFill>
              </a:rPr>
              <a:t>e-mail </a:t>
            </a:r>
            <a:r>
              <a:rPr lang="pt-BR" sz="2000">
                <a:solidFill>
                  <a:srgbClr val="BFBFBF"/>
                </a:solidFill>
              </a:rPr>
              <a:t>institucional do “Fale Conosco” ou pelos canais oficiais do MPC-MG na internet.</a:t>
            </a:r>
            <a:endParaRPr lang="pt-BR" sz="24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3C8807-C733-F643-442B-AC873E997170}"/>
              </a:ext>
            </a:extLst>
          </p:cNvPr>
          <p:cNvSpPr/>
          <p:nvPr/>
        </p:nvSpPr>
        <p:spPr>
          <a:xfrm>
            <a:off x="1197229" y="2907921"/>
            <a:ext cx="10511525" cy="692197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 COMUNICAÇÃO COM A</a:t>
            </a: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OUVIDORIA DO </a:t>
            </a: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MPC-MG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956380" y="1642282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/>
              <a:t>A comunicação com a Ouvidoria pode ser realizada: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23080" y="2358194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</a:t>
            </a:r>
            <a:r>
              <a:rPr lang="pt-BR" sz="2000">
                <a:solidFill>
                  <a:srgbClr val="BFBFBF"/>
                </a:solidFill>
              </a:rPr>
              <a:t> - pessoalmente, mediante depoimento, que será reduzido a termo;</a:t>
            </a:r>
            <a:endParaRPr lang="pt-BR">
              <a:solidFill>
                <a:srgbClr val="BFBFBF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23080" y="2989639"/>
            <a:ext cx="10486320" cy="495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II</a:t>
            </a:r>
            <a:r>
              <a:rPr lang="pt-BR" sz="2000"/>
              <a:t> - por correspondência, remetida por via postal ou protocolada pessoalmente no MPC-MG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1223080" y="3625066"/>
            <a:ext cx="10486320" cy="46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</a:t>
            </a:r>
            <a:r>
              <a:rPr lang="pt-BR" sz="2000">
                <a:solidFill>
                  <a:srgbClr val="BFBFBF"/>
                </a:solidFill>
              </a:rPr>
              <a:t> - por via telefônica, que também será reduzida a termo; e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1223080" y="4231111"/>
            <a:ext cx="9051220" cy="690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</a:t>
            </a:r>
            <a:r>
              <a:rPr lang="pt-BR" sz="2000">
                <a:solidFill>
                  <a:srgbClr val="BFBFBF"/>
                </a:solidFill>
              </a:rPr>
              <a:t> - por correspondência eletrônica, no </a:t>
            </a:r>
            <a:r>
              <a:rPr lang="pt-BR" sz="2000" i="1">
                <a:solidFill>
                  <a:srgbClr val="BFBFBF"/>
                </a:solidFill>
              </a:rPr>
              <a:t>e-mail </a:t>
            </a:r>
            <a:r>
              <a:rPr lang="pt-BR" sz="2000">
                <a:solidFill>
                  <a:srgbClr val="BFBFBF"/>
                </a:solidFill>
              </a:rPr>
              <a:t>institucional do “Fale Conosco” ou pelos canais oficiais do MPC-MG na internet.</a:t>
            </a:r>
            <a:endParaRPr lang="pt-BR" sz="24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4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87F4CF2E-843B-6674-BB84-1B9DE621846D}"/>
              </a:ext>
            </a:extLst>
          </p:cNvPr>
          <p:cNvSpPr/>
          <p:nvPr/>
        </p:nvSpPr>
        <p:spPr>
          <a:xfrm>
            <a:off x="522982" y="1064612"/>
            <a:ext cx="11147898" cy="614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400">
                <a:solidFill>
                  <a:schemeClr val="bg2">
                    <a:lumMod val="25000"/>
                  </a:schemeClr>
                </a:solidFill>
                <a:cs typeface="Arial"/>
              </a:rPr>
              <a:t>Atua nos âmbitos da </a:t>
            </a:r>
            <a:r>
              <a:rPr lang="pt-BR" sz="2400" b="1">
                <a:solidFill>
                  <a:schemeClr val="bg2">
                    <a:lumMod val="25000"/>
                  </a:schemeClr>
                </a:solidFill>
                <a:cs typeface="Arial"/>
              </a:rPr>
              <a:t>Administração Pública</a:t>
            </a:r>
            <a:r>
              <a:rPr lang="pt-BR" sz="2400">
                <a:solidFill>
                  <a:schemeClr val="bg2">
                    <a:lumMod val="25000"/>
                  </a:schemeClr>
                </a:solidFill>
                <a:cs typeface="Arial"/>
              </a:rPr>
              <a:t> estadual e municipal</a:t>
            </a:r>
          </a:p>
          <a:p>
            <a:pPr algn="ctr"/>
            <a:endParaRPr lang="pt-BR" sz="24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algn="ctr">
              <a:lnSpc>
                <a:spcPct val="100000"/>
              </a:lnSpc>
            </a:pPr>
            <a:endParaRPr lang="pt-PT" sz="32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44084F8-2AE8-1A84-8091-E959F9AAF302}"/>
              </a:ext>
            </a:extLst>
          </p:cNvPr>
          <p:cNvSpPr/>
          <p:nvPr/>
        </p:nvSpPr>
        <p:spPr>
          <a:xfrm>
            <a:off x="5933845" y="1964740"/>
            <a:ext cx="177660" cy="174879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1D493BC1-8F74-8609-3C8B-DFBAEE252344}"/>
              </a:ext>
            </a:extLst>
          </p:cNvPr>
          <p:cNvSpPr/>
          <p:nvPr/>
        </p:nvSpPr>
        <p:spPr>
          <a:xfrm>
            <a:off x="4878226" y="3955520"/>
            <a:ext cx="2292658" cy="644376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3200">
                <a:solidFill>
                  <a:schemeClr val="bg2">
                    <a:lumMod val="25000"/>
                  </a:schemeClr>
                </a:solidFill>
              </a:rPr>
              <a:t>fiscalização 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996E496D-5057-AFC0-D2B8-0D2B4EE1AE7F}"/>
              </a:ext>
            </a:extLst>
          </p:cNvPr>
          <p:cNvSpPr/>
          <p:nvPr/>
        </p:nvSpPr>
        <p:spPr>
          <a:xfrm>
            <a:off x="7119272" y="3009683"/>
            <a:ext cx="1364683" cy="535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contábil</a:t>
            </a:r>
            <a:endParaRPr lang="en-US"/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9A74CB6D-2A9D-3794-7802-C5440F083A76}"/>
              </a:ext>
            </a:extLst>
          </p:cNvPr>
          <p:cNvSpPr/>
          <p:nvPr/>
        </p:nvSpPr>
        <p:spPr>
          <a:xfrm>
            <a:off x="7553679" y="3515095"/>
            <a:ext cx="1571996" cy="535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financeira</a:t>
            </a:r>
            <a:endParaRPr lang="en-US"/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AD9430BA-79D1-089C-C128-BE78043304F2}"/>
              </a:ext>
            </a:extLst>
          </p:cNvPr>
          <p:cNvSpPr/>
          <p:nvPr/>
        </p:nvSpPr>
        <p:spPr>
          <a:xfrm>
            <a:off x="7557078" y="4534699"/>
            <a:ext cx="2381504" cy="348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operacional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D5B8CB05-CB4D-0C28-3922-623AA41A300A}"/>
              </a:ext>
            </a:extLst>
          </p:cNvPr>
          <p:cNvSpPr/>
          <p:nvPr/>
        </p:nvSpPr>
        <p:spPr>
          <a:xfrm>
            <a:off x="7873739" y="4000323"/>
            <a:ext cx="1996494" cy="535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orçamentária</a:t>
            </a:r>
            <a:endParaRPr lang="en-US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7015E06F-3024-B2CE-5382-721253C586C9}"/>
              </a:ext>
            </a:extLst>
          </p:cNvPr>
          <p:cNvSpPr/>
          <p:nvPr/>
        </p:nvSpPr>
        <p:spPr>
          <a:xfrm>
            <a:off x="7182154" y="5023356"/>
            <a:ext cx="2381504" cy="5358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patrimonial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FA4505A-F6B1-96AB-EA7F-902172345C2D}"/>
              </a:ext>
            </a:extLst>
          </p:cNvPr>
          <p:cNvCxnSpPr/>
          <p:nvPr/>
        </p:nvCxnSpPr>
        <p:spPr>
          <a:xfrm flipV="1">
            <a:off x="6898169" y="3355407"/>
            <a:ext cx="230433" cy="51841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82A09F-12FE-8363-8A74-EB2134F199C2}"/>
              </a:ext>
            </a:extLst>
          </p:cNvPr>
          <p:cNvCxnSpPr>
            <a:cxnSpLocks/>
          </p:cNvCxnSpPr>
          <p:nvPr/>
        </p:nvCxnSpPr>
        <p:spPr>
          <a:xfrm flipV="1">
            <a:off x="7266041" y="3822159"/>
            <a:ext cx="284716" cy="18192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5129BB-83AF-B73E-1BDA-109F7BB6F446}"/>
              </a:ext>
            </a:extLst>
          </p:cNvPr>
          <p:cNvCxnSpPr>
            <a:cxnSpLocks/>
          </p:cNvCxnSpPr>
          <p:nvPr/>
        </p:nvCxnSpPr>
        <p:spPr>
          <a:xfrm>
            <a:off x="7319026" y="4286303"/>
            <a:ext cx="556131" cy="260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3D3B34-CA25-46F7-1A10-A0BE62A5DD2D}"/>
              </a:ext>
            </a:extLst>
          </p:cNvPr>
          <p:cNvCxnSpPr>
            <a:cxnSpLocks/>
          </p:cNvCxnSpPr>
          <p:nvPr/>
        </p:nvCxnSpPr>
        <p:spPr>
          <a:xfrm>
            <a:off x="7264697" y="4579382"/>
            <a:ext cx="284716" cy="16542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6451F3-FF3E-3667-A2B2-77F351EEF2AB}"/>
              </a:ext>
            </a:extLst>
          </p:cNvPr>
          <p:cNvCxnSpPr>
            <a:cxnSpLocks/>
          </p:cNvCxnSpPr>
          <p:nvPr/>
        </p:nvCxnSpPr>
        <p:spPr>
          <a:xfrm>
            <a:off x="6962054" y="4731346"/>
            <a:ext cx="241289" cy="48021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3" grpId="0"/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3C8807-C733-F643-442B-AC873E997170}"/>
              </a:ext>
            </a:extLst>
          </p:cNvPr>
          <p:cNvSpPr/>
          <p:nvPr/>
        </p:nvSpPr>
        <p:spPr>
          <a:xfrm>
            <a:off x="1197229" y="3524603"/>
            <a:ext cx="7048167" cy="722726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 COMUNICAÇÃO COM A</a:t>
            </a: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OUVIDORIA DO </a:t>
            </a: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MPC-MG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956380" y="1642282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/>
              <a:t>A comunicação com a Ouvidoria pode ser realizada: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23080" y="2358194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</a:t>
            </a:r>
            <a:r>
              <a:rPr lang="pt-BR" sz="2000">
                <a:solidFill>
                  <a:srgbClr val="BFBFBF"/>
                </a:solidFill>
              </a:rPr>
              <a:t> - pessoalmente, mediante depoimento, que será reduzido a termo;</a:t>
            </a:r>
            <a:endParaRPr lang="pt-BR">
              <a:solidFill>
                <a:srgbClr val="BFBFBF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23080" y="2989639"/>
            <a:ext cx="10486320" cy="495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</a:t>
            </a:r>
            <a:r>
              <a:rPr lang="pt-BR" sz="2000">
                <a:solidFill>
                  <a:srgbClr val="BFBFBF"/>
                </a:solidFill>
              </a:rPr>
              <a:t> - por correspondência, remetida por via postal ou protocolada pessoalmente no MPC-MG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1223080" y="3625066"/>
            <a:ext cx="10486320" cy="46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III</a:t>
            </a:r>
            <a:r>
              <a:rPr lang="pt-BR" sz="2000"/>
              <a:t> - por via telefônica, que também será reduzida a termo; e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1223080" y="4231111"/>
            <a:ext cx="9051220" cy="690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</a:t>
            </a:r>
            <a:r>
              <a:rPr lang="pt-BR" sz="2000">
                <a:solidFill>
                  <a:srgbClr val="BFBFBF"/>
                </a:solidFill>
              </a:rPr>
              <a:t> - por correspondência eletrônica, no </a:t>
            </a:r>
            <a:r>
              <a:rPr lang="pt-BR" sz="2000" i="1">
                <a:solidFill>
                  <a:srgbClr val="BFBFBF"/>
                </a:solidFill>
              </a:rPr>
              <a:t>e-mail </a:t>
            </a:r>
            <a:r>
              <a:rPr lang="pt-BR" sz="2000">
                <a:solidFill>
                  <a:srgbClr val="BFBFBF"/>
                </a:solidFill>
              </a:rPr>
              <a:t>institucional do “Fale Conosco” ou pelos canais oficiais do MPC-MG na internet.</a:t>
            </a:r>
            <a:endParaRPr lang="pt-BR" sz="24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57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3C8807-C733-F643-442B-AC873E997170}"/>
              </a:ext>
            </a:extLst>
          </p:cNvPr>
          <p:cNvSpPr/>
          <p:nvPr/>
        </p:nvSpPr>
        <p:spPr>
          <a:xfrm>
            <a:off x="1197229" y="4141424"/>
            <a:ext cx="9048828" cy="955914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 COMUNICAÇÃO COM A</a:t>
            </a: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OUVIDORIA DO </a:t>
            </a:r>
            <a:r>
              <a:rPr lang="pt-BR" sz="2000" b="1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MPC-MG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956380" y="1642282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/>
              <a:t>A comunicação com a Ouvidoria pode ser realizada: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23080" y="2358194"/>
            <a:ext cx="10486320" cy="491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</a:t>
            </a:r>
            <a:r>
              <a:rPr lang="pt-BR" sz="2000">
                <a:solidFill>
                  <a:srgbClr val="BFBFBF"/>
                </a:solidFill>
              </a:rPr>
              <a:t> - pessoalmente, mediante depoimento, que será reduzido a termo;</a:t>
            </a:r>
            <a:endParaRPr lang="pt-BR">
              <a:solidFill>
                <a:srgbClr val="BFBFBF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23080" y="2989639"/>
            <a:ext cx="10486320" cy="495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</a:t>
            </a:r>
            <a:r>
              <a:rPr lang="pt-BR" sz="2000">
                <a:solidFill>
                  <a:srgbClr val="BFBFBF"/>
                </a:solidFill>
              </a:rPr>
              <a:t> - por correspondência, remetida por via postal ou protocolada pessoalmente no MPC-MG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1223080" y="3625066"/>
            <a:ext cx="10486320" cy="46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</a:t>
            </a:r>
            <a:r>
              <a:rPr lang="pt-BR" sz="2000">
                <a:solidFill>
                  <a:srgbClr val="BFBFBF"/>
                </a:solidFill>
              </a:rPr>
              <a:t> - por via telefônica, que também será reduzida a termo; e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1223080" y="4231111"/>
            <a:ext cx="9051220" cy="690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IV</a:t>
            </a:r>
            <a:r>
              <a:rPr lang="pt-BR" sz="2000"/>
              <a:t> - por correspondência eletrônica, no </a:t>
            </a:r>
            <a:r>
              <a:rPr lang="pt-BR" sz="2000" i="1"/>
              <a:t>e-mail </a:t>
            </a:r>
            <a:r>
              <a:rPr lang="pt-BR" sz="2000"/>
              <a:t>institucional do “Fale Conosco” ou pelos canais oficiais do MPC-MG na internet.</a:t>
            </a:r>
            <a:endParaRPr lang="pt-BR" sz="24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EECB1-728B-0125-B13A-1D2128252547}"/>
              </a:ext>
            </a:extLst>
          </p:cNvPr>
          <p:cNvSpPr/>
          <p:nvPr/>
        </p:nvSpPr>
        <p:spPr>
          <a:xfrm>
            <a:off x="1167921" y="1425577"/>
            <a:ext cx="9820597" cy="848453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PRINCIPAIS COMPETÊNCIAS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09940" y="1472621"/>
            <a:ext cx="10330920" cy="853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 - </a:t>
            </a:r>
            <a:r>
              <a:rPr lang="pt-BR" sz="2000"/>
              <a:t>receber, examinar e encaminhar reclamações, elogios, pedidos de informações, críticas e/ou sugestões sobre as atividades desenvolvidas pelo MPC-MG;</a:t>
            </a:r>
          </a:p>
        </p:txBody>
      </p:sp>
      <p:sp>
        <p:nvSpPr>
          <p:cNvPr id="4" name="CustomShape 1"/>
          <p:cNvSpPr/>
          <p:nvPr/>
        </p:nvSpPr>
        <p:spPr>
          <a:xfrm>
            <a:off x="1209940" y="2325663"/>
            <a:ext cx="10330920" cy="1079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 - </a:t>
            </a:r>
            <a:r>
              <a:rPr lang="pt-BR" sz="2000">
                <a:solidFill>
                  <a:srgbClr val="BFBFBF"/>
                </a:solidFill>
              </a:rPr>
              <a:t>receber e registrar representações, denúncias e comunicações contendo informações relevantes sobre atos administrativos e de gestão praticados por órgãos e entidades da Administração Pública;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209940" y="3405163"/>
            <a:ext cx="10330920" cy="713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determinar o arquivamento das representações, reclamações e peças de informação que não apontem irregularidades ou não contenham indícios mínimos de materialidade;</a:t>
            </a:r>
          </a:p>
        </p:txBody>
      </p:sp>
      <p:sp>
        <p:nvSpPr>
          <p:cNvPr id="7" name="CustomShape 1"/>
          <p:cNvSpPr/>
          <p:nvPr/>
        </p:nvSpPr>
        <p:spPr>
          <a:xfrm>
            <a:off x="1209940" y="4223810"/>
            <a:ext cx="10330920" cy="11154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solicitar aos órgãos e às demais unidades organizacionais do MPC-MG as informações necessárias ao atendimento de postulação legítima dirigida à Ouvidoria, podendo, em caso de omissão ou recusa injustificadas, requisitá-las;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09940" y="5339268"/>
            <a:ext cx="10330920" cy="821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V - </a:t>
            </a:r>
            <a:r>
              <a:rPr lang="pt-BR" sz="2000">
                <a:solidFill>
                  <a:srgbClr val="BFBFBF"/>
                </a:solidFill>
              </a:rPr>
              <a:t>manter os registros dos expedientes endereçados à Ouvidoria, informando ao interessado sobre as providências adotadas em prazo estabelecido pela Resolução;</a:t>
            </a:r>
          </a:p>
        </p:txBody>
      </p:sp>
    </p:spTree>
    <p:extLst>
      <p:ext uri="{BB962C8B-B14F-4D97-AF65-F5344CB8AC3E}">
        <p14:creationId xmlns:p14="http://schemas.microsoft.com/office/powerpoint/2010/main" val="243455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/>
      <p:bldP spid="5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EECB1-728B-0125-B13A-1D2128252547}"/>
              </a:ext>
            </a:extLst>
          </p:cNvPr>
          <p:cNvSpPr/>
          <p:nvPr/>
        </p:nvSpPr>
        <p:spPr>
          <a:xfrm>
            <a:off x="1167921" y="2324346"/>
            <a:ext cx="10367673" cy="1082914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PRINCIPAIS COMPETÊNCIAS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09940" y="1472621"/>
            <a:ext cx="10330920" cy="853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receber, examinar e encaminhar reclamações, elogios, pedidos de informações, críticas e/ou sugestões sobre as atividades desenvolvidas pelo MPC-MG;</a:t>
            </a:r>
          </a:p>
        </p:txBody>
      </p:sp>
      <p:sp>
        <p:nvSpPr>
          <p:cNvPr id="4" name="CustomShape 1"/>
          <p:cNvSpPr/>
          <p:nvPr/>
        </p:nvSpPr>
        <p:spPr>
          <a:xfrm>
            <a:off x="1209940" y="2325663"/>
            <a:ext cx="10330920" cy="1079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/>
              <a:t>II - </a:t>
            </a:r>
            <a:r>
              <a:rPr lang="pt-BR" sz="2000"/>
              <a:t>receber e registrar representações, denúncias e comunicações contendo informações relevantes sobre atos administrativos e de gestão praticados por órgãos e entidades da Administração Pública;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209940" y="3405163"/>
            <a:ext cx="10330920" cy="713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determinar o arquivamento das representações, reclamações e peças de informação que não apontem irregularidades ou não contenham indícios mínimos de materialidade;</a:t>
            </a:r>
          </a:p>
        </p:txBody>
      </p:sp>
      <p:sp>
        <p:nvSpPr>
          <p:cNvPr id="7" name="CustomShape 1"/>
          <p:cNvSpPr/>
          <p:nvPr/>
        </p:nvSpPr>
        <p:spPr>
          <a:xfrm>
            <a:off x="1209940" y="4223810"/>
            <a:ext cx="10330920" cy="11154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solicitar aos órgãos e às demais unidades organizacionais do MPC-MG as informações necessárias ao atendimento de postulação legítima dirigida à Ouvidoria, podendo, em caso de omissão ou recusa injustificadas, requisitá-las;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09940" y="5339268"/>
            <a:ext cx="10330920" cy="821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V - </a:t>
            </a:r>
            <a:r>
              <a:rPr lang="pt-BR" sz="2000">
                <a:solidFill>
                  <a:srgbClr val="BFBFBF"/>
                </a:solidFill>
              </a:rPr>
              <a:t>manter os registros dos expedientes endereçados à Ouvidoria, informando ao interessado sobre as providências adotadas em prazo estabelecido pela Resolução;</a:t>
            </a:r>
          </a:p>
        </p:txBody>
      </p:sp>
    </p:spTree>
    <p:extLst>
      <p:ext uri="{BB962C8B-B14F-4D97-AF65-F5344CB8AC3E}">
        <p14:creationId xmlns:p14="http://schemas.microsoft.com/office/powerpoint/2010/main" val="331308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EECB1-728B-0125-B13A-1D2128252547}"/>
              </a:ext>
            </a:extLst>
          </p:cNvPr>
          <p:cNvSpPr/>
          <p:nvPr/>
        </p:nvSpPr>
        <p:spPr>
          <a:xfrm>
            <a:off x="1167921" y="3350115"/>
            <a:ext cx="10328597" cy="916837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PRINCIPAIS COMPETÊNCIAS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09940" y="1472621"/>
            <a:ext cx="10330920" cy="853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receber, examinar e encaminhar reclamações, elogios, pedidos de informações, críticas e/ou sugestões sobre as atividades desenvolvidas pelo MPC-MG;</a:t>
            </a:r>
          </a:p>
        </p:txBody>
      </p:sp>
      <p:sp>
        <p:nvSpPr>
          <p:cNvPr id="4" name="CustomShape 1"/>
          <p:cNvSpPr/>
          <p:nvPr/>
        </p:nvSpPr>
        <p:spPr>
          <a:xfrm>
            <a:off x="1209940" y="2325663"/>
            <a:ext cx="10330920" cy="1079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 - </a:t>
            </a:r>
            <a:r>
              <a:rPr lang="pt-BR" sz="2000">
                <a:solidFill>
                  <a:srgbClr val="BFBFBF"/>
                </a:solidFill>
              </a:rPr>
              <a:t>receber e registrar representações, denúncias e comunicações contendo informações relevantes sobre atos administrativos e de gestão praticados por órgãos e entidades da Administração Pública;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209940" y="3405163"/>
            <a:ext cx="10330920" cy="713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/>
              <a:t>III - </a:t>
            </a:r>
            <a:r>
              <a:rPr lang="pt-BR" sz="2000"/>
              <a:t>determinar o arquivamento das representações, reclamações e peças de informação que não apontem irregularidades ou não contenham indícios mínimos de materialidade;</a:t>
            </a:r>
          </a:p>
        </p:txBody>
      </p:sp>
      <p:sp>
        <p:nvSpPr>
          <p:cNvPr id="7" name="CustomShape 1"/>
          <p:cNvSpPr/>
          <p:nvPr/>
        </p:nvSpPr>
        <p:spPr>
          <a:xfrm>
            <a:off x="1209940" y="4223810"/>
            <a:ext cx="10330920" cy="11154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solicitar aos órgãos e às demais unidades organizacionais do MPC-MG as informações necessárias ao atendimento de postulação legítima dirigida à Ouvidoria, podendo, em caso de omissão ou recusa injustificadas, requisitá-las;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09940" y="5339268"/>
            <a:ext cx="10330920" cy="821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V - </a:t>
            </a:r>
            <a:r>
              <a:rPr lang="pt-BR" sz="2000">
                <a:solidFill>
                  <a:srgbClr val="BFBFBF"/>
                </a:solidFill>
              </a:rPr>
              <a:t>manter os registros dos expedientes endereçados à Ouvidoria, informando ao interessado sobre as providências adotadas em prazo estabelecido pela Resolução;</a:t>
            </a:r>
          </a:p>
        </p:txBody>
      </p:sp>
    </p:spTree>
    <p:extLst>
      <p:ext uri="{BB962C8B-B14F-4D97-AF65-F5344CB8AC3E}">
        <p14:creationId xmlns:p14="http://schemas.microsoft.com/office/powerpoint/2010/main" val="2581245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EECB1-728B-0125-B13A-1D2128252547}"/>
              </a:ext>
            </a:extLst>
          </p:cNvPr>
          <p:cNvSpPr/>
          <p:nvPr/>
        </p:nvSpPr>
        <p:spPr>
          <a:xfrm>
            <a:off x="1167921" y="4219576"/>
            <a:ext cx="9986674" cy="1121991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PRINCIPAIS COMPETÊNCIAS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09940" y="1472621"/>
            <a:ext cx="10330920" cy="853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receber, examinar e encaminhar reclamações, elogios, pedidos de informações, críticas e/ou sugestões sobre as atividades desenvolvidas pelo MPC-MG;</a:t>
            </a:r>
          </a:p>
        </p:txBody>
      </p:sp>
      <p:sp>
        <p:nvSpPr>
          <p:cNvPr id="4" name="CustomShape 1"/>
          <p:cNvSpPr/>
          <p:nvPr/>
        </p:nvSpPr>
        <p:spPr>
          <a:xfrm>
            <a:off x="1209940" y="2325663"/>
            <a:ext cx="10330920" cy="1079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 - </a:t>
            </a:r>
            <a:r>
              <a:rPr lang="pt-BR" sz="2000">
                <a:solidFill>
                  <a:srgbClr val="BFBFBF"/>
                </a:solidFill>
              </a:rPr>
              <a:t>receber e registrar representações, denúncias e comunicações contendo informações relevantes sobre atos administrativos e de gestão praticados por órgãos e entidades da Administração Pública;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209940" y="3405163"/>
            <a:ext cx="10330920" cy="713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determinar o arquivamento das representações, reclamações e peças de informação que não apontem irregularidades ou não contenham indícios mínimos de materialidade;</a:t>
            </a:r>
          </a:p>
        </p:txBody>
      </p:sp>
      <p:sp>
        <p:nvSpPr>
          <p:cNvPr id="7" name="CustomShape 1"/>
          <p:cNvSpPr/>
          <p:nvPr/>
        </p:nvSpPr>
        <p:spPr>
          <a:xfrm>
            <a:off x="1209940" y="4223810"/>
            <a:ext cx="10330920" cy="11154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/>
              <a:t>IV - </a:t>
            </a:r>
            <a:r>
              <a:rPr lang="pt-BR" sz="2000"/>
              <a:t>solicitar aos órgãos e às demais unidades organizacionais do MPC-MG as informações necessárias ao atendimento de postulação legítima dirigida à Ouvidoria, podendo, em caso de omissão ou recusa injustificadas, requisitá-las;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09940" y="5339268"/>
            <a:ext cx="10330920" cy="821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V - </a:t>
            </a:r>
            <a:r>
              <a:rPr lang="pt-BR" sz="2000">
                <a:solidFill>
                  <a:srgbClr val="BFBFBF"/>
                </a:solidFill>
              </a:rPr>
              <a:t>manter os registros dos expedientes endereçados à Ouvidoria, informando ao interessado sobre as providências adotadas em prazo estabelecido pela Resolução;</a:t>
            </a:r>
          </a:p>
        </p:txBody>
      </p:sp>
    </p:spTree>
    <p:extLst>
      <p:ext uri="{BB962C8B-B14F-4D97-AF65-F5344CB8AC3E}">
        <p14:creationId xmlns:p14="http://schemas.microsoft.com/office/powerpoint/2010/main" val="1606985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3EECB1-728B-0125-B13A-1D2128252547}"/>
              </a:ext>
            </a:extLst>
          </p:cNvPr>
          <p:cNvSpPr/>
          <p:nvPr/>
        </p:nvSpPr>
        <p:spPr>
          <a:xfrm>
            <a:off x="1167921" y="5264883"/>
            <a:ext cx="9820597" cy="994991"/>
          </a:xfrm>
          <a:prstGeom prst="rect">
            <a:avLst/>
          </a:prstGeom>
          <a:solidFill>
            <a:srgbClr val="BD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 strike="noStrike" spc="-1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</a:rPr>
              <a:t> PRINCIPAIS COMPETÊNCIAS</a:t>
            </a:r>
            <a:endParaRPr lang="pt-PT" sz="2000" b="0" strike="noStrike" spc="-1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1209940" y="1472621"/>
            <a:ext cx="10330920" cy="8530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 - </a:t>
            </a:r>
            <a:r>
              <a:rPr lang="pt-BR" sz="2000">
                <a:solidFill>
                  <a:srgbClr val="BFBFBF"/>
                </a:solidFill>
              </a:rPr>
              <a:t>receber, examinar e encaminhar reclamações, elogios, pedidos de informações, críticas e/ou sugestões sobre as atividades desenvolvidas pelo MPC-MG;</a:t>
            </a:r>
          </a:p>
        </p:txBody>
      </p:sp>
      <p:sp>
        <p:nvSpPr>
          <p:cNvPr id="4" name="CustomShape 1"/>
          <p:cNvSpPr/>
          <p:nvPr/>
        </p:nvSpPr>
        <p:spPr>
          <a:xfrm>
            <a:off x="1209940" y="2325663"/>
            <a:ext cx="10330920" cy="1079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 - </a:t>
            </a:r>
            <a:r>
              <a:rPr lang="pt-BR" sz="2000">
                <a:solidFill>
                  <a:srgbClr val="BFBFBF"/>
                </a:solidFill>
              </a:rPr>
              <a:t>receber e registrar representações, denúncias e comunicações contendo informações relevantes sobre atos administrativos e de gestão praticados por órgãos e entidades da Administração Pública;</a:t>
            </a:r>
          </a:p>
        </p:txBody>
      </p:sp>
      <p:sp>
        <p:nvSpPr>
          <p:cNvPr id="5" name="CustomShape 1"/>
          <p:cNvSpPr/>
          <p:nvPr/>
        </p:nvSpPr>
        <p:spPr>
          <a:xfrm>
            <a:off x="1209940" y="3405163"/>
            <a:ext cx="10330920" cy="7133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III - </a:t>
            </a:r>
            <a:r>
              <a:rPr lang="pt-BR" sz="2000">
                <a:solidFill>
                  <a:srgbClr val="BFBFBF"/>
                </a:solidFill>
              </a:rPr>
              <a:t>determinar o arquivamento das representações, reclamações e peças de informação que não apontem irregularidades ou não contenham indícios mínimos de materialidade;</a:t>
            </a:r>
          </a:p>
        </p:txBody>
      </p:sp>
      <p:sp>
        <p:nvSpPr>
          <p:cNvPr id="7" name="CustomShape 1"/>
          <p:cNvSpPr/>
          <p:nvPr/>
        </p:nvSpPr>
        <p:spPr>
          <a:xfrm>
            <a:off x="1209940" y="4223810"/>
            <a:ext cx="10330920" cy="11154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>
                <a:solidFill>
                  <a:srgbClr val="BFBFBF"/>
                </a:solidFill>
              </a:rPr>
              <a:t>IV - </a:t>
            </a:r>
            <a:r>
              <a:rPr lang="pt-BR" sz="2000">
                <a:solidFill>
                  <a:srgbClr val="BFBFBF"/>
                </a:solidFill>
              </a:rPr>
              <a:t>solicitar aos órgãos e às demais unidades organizacionais do MPC-MG as informações necessárias ao atendimento de postulação legítima dirigida à Ouvidoria, podendo, em caso de omissão ou recusa injustificadas, requisitá-las;</a:t>
            </a:r>
          </a:p>
        </p:txBody>
      </p:sp>
      <p:sp>
        <p:nvSpPr>
          <p:cNvPr id="8" name="CustomShape 1"/>
          <p:cNvSpPr/>
          <p:nvPr/>
        </p:nvSpPr>
        <p:spPr>
          <a:xfrm>
            <a:off x="1209940" y="5339268"/>
            <a:ext cx="10330920" cy="821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000" b="1" dirty="0"/>
              <a:t>V - </a:t>
            </a:r>
            <a:r>
              <a:rPr lang="pt-BR" sz="2000" dirty="0"/>
              <a:t>manter os registros dos expedientes endereçados à Ouvidoria, informando ao interessado sobre as providências adotadas em prazo estabelecido pela </a:t>
            </a:r>
            <a:r>
              <a:rPr lang="pt-BR" sz="2000" dirty="0" smtClean="0"/>
              <a:t>Resolução.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869493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2611163" y="5273474"/>
            <a:ext cx="912684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r">
              <a:lnSpc>
                <a:spcPct val="115000"/>
              </a:lnSpc>
            </a:pPr>
            <a:r>
              <a:rPr lang="pt-BR" sz="4000" b="1">
                <a:solidFill>
                  <a:schemeClr val="bg1"/>
                </a:solidFill>
              </a:rPr>
              <a:t>PROJETO “CONHECENDO O MPC”</a:t>
            </a:r>
            <a:endParaRPr lang="pt-PT" sz="4400" spc="-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PROJETO “CONHECENDO O MPC”</a:t>
            </a:r>
            <a:endParaRPr lang="pt-PT" sz="24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867480" y="1722637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chemeClr val="bg2">
                    <a:lumMod val="25000"/>
                  </a:schemeClr>
                </a:solidFill>
              </a:rPr>
              <a:t>O objetivo do projeto é divulgar o trabalho desenvolvido pelo Ministério Público de Contas e estimular o controle social, tendo o MPC-MG como instrumento e parceiro dos cidadãos na fiscalização das políticas públicas e gastos governamentais.</a:t>
            </a:r>
          </a:p>
          <a:p>
            <a:pPr fontAlgn="base"/>
            <a:endParaRPr lang="pt-BR" sz="20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7222B58-17C8-255C-0CC0-4FF25C35DF28}"/>
              </a:ext>
            </a:extLst>
          </p:cNvPr>
          <p:cNvSpPr/>
          <p:nvPr/>
        </p:nvSpPr>
        <p:spPr>
          <a:xfrm>
            <a:off x="867480" y="2996999"/>
            <a:ext cx="10330920" cy="1622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São realizadas palestras, virtual ou presencialmente, por Procurador de Contas ou servidor do MPC-MG, para entidades de ensino superior e escolas de ensino médio e fundamental (com adaptação da linguagem e do material de apoio das palestras a cada tipo de público).  </a:t>
            </a:r>
          </a:p>
          <a:p>
            <a:pPr fontAlgn="base"/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CE3C2E44-214E-1C5C-BF07-1FC1B96C4CB9}"/>
              </a:ext>
            </a:extLst>
          </p:cNvPr>
          <p:cNvSpPr/>
          <p:nvPr/>
        </p:nvSpPr>
        <p:spPr>
          <a:xfrm>
            <a:off x="867480" y="4777070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2000">
                <a:solidFill>
                  <a:srgbClr val="BFBFBF"/>
                </a:solidFill>
              </a:rPr>
              <a:t>A experiência do “Conhecendo o MPC” destaca a necessidade de os órgãos públicos, em especial os órgãos de controle, se aproximarem do cidadão, promovendo a transparência ativa e a acessibilidade, </a:t>
            </a:r>
            <a:r>
              <a:rPr lang="pt-BR" sz="2000" err="1">
                <a:solidFill>
                  <a:srgbClr val="BFBFBF"/>
                </a:solidFill>
              </a:rPr>
              <a:t>publicizando</a:t>
            </a:r>
            <a:r>
              <a:rPr lang="pt-BR" sz="2000">
                <a:solidFill>
                  <a:srgbClr val="BFBFBF"/>
                </a:solidFill>
              </a:rPr>
              <a:t> os mecanismos de controle social e cidadania.</a:t>
            </a:r>
            <a:endParaRPr lang="pt-PT" sz="2400" spc="-1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9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PROJETO “CONHECENDO O MPC”</a:t>
            </a:r>
            <a:endParaRPr lang="pt-PT" sz="24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867480" y="1722637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rgbClr val="BFBFBF"/>
                </a:solidFill>
              </a:rPr>
              <a:t>O objetivo do projeto é divulgar o trabalho desenvolvido pelo Ministério Público de Contas e estimular o controle social, tendo o MPC-MG como instrumento e parceiro dos cidadãos na fiscalização das políticas públicas e gastos governamentais.</a:t>
            </a:r>
          </a:p>
          <a:p>
            <a:pPr fontAlgn="base"/>
            <a:endParaRPr lang="pt-BR" sz="2000">
              <a:solidFill>
                <a:srgbClr val="BFBFBF"/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7222B58-17C8-255C-0CC0-4FF25C35DF28}"/>
              </a:ext>
            </a:extLst>
          </p:cNvPr>
          <p:cNvSpPr/>
          <p:nvPr/>
        </p:nvSpPr>
        <p:spPr>
          <a:xfrm>
            <a:off x="867480" y="2996999"/>
            <a:ext cx="10330920" cy="1622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São realizadas palestras, virtual ou presencialmente, por Procurador de Contas ou servidor do MPC-MG, para entidades de ensino superior e escolas de ensino médio e fundamental (com adaptação da linguagem e do material de apoio das palestras a cada tipo de público).  </a:t>
            </a:r>
          </a:p>
          <a:p>
            <a:pPr fontAlgn="base"/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CE3C2E44-214E-1C5C-BF07-1FC1B96C4CB9}"/>
              </a:ext>
            </a:extLst>
          </p:cNvPr>
          <p:cNvSpPr/>
          <p:nvPr/>
        </p:nvSpPr>
        <p:spPr>
          <a:xfrm>
            <a:off x="867480" y="4777070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2000">
                <a:solidFill>
                  <a:srgbClr val="BFBFBF"/>
                </a:solidFill>
              </a:rPr>
              <a:t>A experiência do “Conhecendo o MPC” destaca a necessidade de os órgãos públicos, em especial os órgãos de controle, se aproximarem do cidadão, promovendo a transparência ativa e a acessibilidade, </a:t>
            </a:r>
            <a:r>
              <a:rPr lang="pt-BR" sz="2000" err="1">
                <a:solidFill>
                  <a:srgbClr val="BFBFBF"/>
                </a:solidFill>
              </a:rPr>
              <a:t>publicizando</a:t>
            </a:r>
            <a:r>
              <a:rPr lang="pt-BR" sz="2000">
                <a:solidFill>
                  <a:srgbClr val="BFBFBF"/>
                </a:solidFill>
              </a:rPr>
              <a:t> os mecanismos de controle social e cidadania.</a:t>
            </a:r>
            <a:endParaRPr lang="pt-PT" sz="2400" spc="-1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719899" y="1627229"/>
            <a:ext cx="11197783" cy="614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Nos últimos anos, o MPC-MG tem estruturado, gradativamente, </a:t>
            </a:r>
            <a:r>
              <a:rPr lang="pt-BR" sz="2400" b="1">
                <a:solidFill>
                  <a:schemeClr val="bg2">
                    <a:lumMod val="25000"/>
                  </a:schemeClr>
                </a:solidFill>
              </a:rPr>
              <a:t>medidas</a:t>
            </a:r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 para: </a:t>
            </a:r>
          </a:p>
          <a:p>
            <a:pPr algn="ctr">
              <a:lnSpc>
                <a:spcPct val="100000"/>
              </a:lnSpc>
            </a:pPr>
            <a:endParaRPr lang="pt-PT" sz="32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39459D5B-121E-682A-6901-33D341F5866D}"/>
              </a:ext>
            </a:extLst>
          </p:cNvPr>
          <p:cNvSpPr/>
          <p:nvPr/>
        </p:nvSpPr>
        <p:spPr>
          <a:xfrm>
            <a:off x="3077762" y="4637722"/>
            <a:ext cx="6512028" cy="9404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just"/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práticas de corrupção, fraude, irregularidades e outros desvios éticos e de condutas no âmbito de sua atuação.</a:t>
            </a:r>
            <a:endParaRPr lang="pt-PT" sz="24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C62305DB-EBB6-5E04-21FE-D66E58374BB7}"/>
              </a:ext>
            </a:extLst>
          </p:cNvPr>
          <p:cNvSpPr/>
          <p:nvPr/>
        </p:nvSpPr>
        <p:spPr>
          <a:xfrm>
            <a:off x="2181419" y="2791943"/>
            <a:ext cx="1670718" cy="644376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3200">
                <a:solidFill>
                  <a:schemeClr val="bg2">
                    <a:lumMod val="25000"/>
                  </a:schemeClr>
                </a:solidFill>
              </a:rPr>
              <a:t>prevenir </a:t>
            </a:r>
            <a:endParaRPr lang="en-US"/>
          </a:p>
          <a:p>
            <a:pPr algn="ctr">
              <a:lnSpc>
                <a:spcPct val="100000"/>
              </a:lnSpc>
            </a:pPr>
            <a:endParaRPr lang="pt-BR" sz="3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5C5A2590-B110-C39D-F630-3EE374C0DB1F}"/>
              </a:ext>
            </a:extLst>
          </p:cNvPr>
          <p:cNvSpPr/>
          <p:nvPr/>
        </p:nvSpPr>
        <p:spPr>
          <a:xfrm>
            <a:off x="4272848" y="3305207"/>
            <a:ext cx="1670718" cy="644376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3200">
                <a:solidFill>
                  <a:schemeClr val="bg2">
                    <a:lumMod val="25000"/>
                  </a:schemeClr>
                </a:solidFill>
              </a:rPr>
              <a:t>detectar 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E9079CA8-68D1-5BE0-0BF9-900FC0E51D04}"/>
              </a:ext>
            </a:extLst>
          </p:cNvPr>
          <p:cNvSpPr/>
          <p:nvPr/>
        </p:nvSpPr>
        <p:spPr>
          <a:xfrm>
            <a:off x="8655753" y="3305206"/>
            <a:ext cx="1117883" cy="644376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3200">
                <a:solidFill>
                  <a:schemeClr val="bg2">
                    <a:lumMod val="25000"/>
                  </a:schemeClr>
                </a:solidFill>
              </a:rPr>
              <a:t>punir 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8F6CE836-C334-F585-0D88-D2243CFEC3C1}"/>
              </a:ext>
            </a:extLst>
          </p:cNvPr>
          <p:cNvSpPr/>
          <p:nvPr/>
        </p:nvSpPr>
        <p:spPr>
          <a:xfrm>
            <a:off x="6393750" y="2791940"/>
            <a:ext cx="1799055" cy="644376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3200">
                <a:solidFill>
                  <a:schemeClr val="bg2">
                    <a:lumMod val="25000"/>
                  </a:schemeClr>
                </a:solidFill>
              </a:rPr>
              <a:t>remediar 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2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PROJETO “CONHECENDO O MPC”</a:t>
            </a:r>
            <a:endParaRPr lang="pt-PT" sz="24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867480" y="1722637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2000">
                <a:solidFill>
                  <a:srgbClr val="BFBFBF"/>
                </a:solidFill>
              </a:rPr>
              <a:t>O objetivo do projeto é divulgar o trabalho desenvolvido pelo Ministério Público de Contas e estimular o controle social, tendo o MPC-MG como instrumento e parceiro dos cidadãos na fiscalização das políticas públicas e gastos governamentais.</a:t>
            </a:r>
          </a:p>
          <a:p>
            <a:pPr fontAlgn="base"/>
            <a:endParaRPr lang="pt-BR" sz="2000">
              <a:solidFill>
                <a:srgbClr val="BFBFBF"/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7222B58-17C8-255C-0CC0-4FF25C35DF28}"/>
              </a:ext>
            </a:extLst>
          </p:cNvPr>
          <p:cNvSpPr/>
          <p:nvPr/>
        </p:nvSpPr>
        <p:spPr>
          <a:xfrm>
            <a:off x="867480" y="2996999"/>
            <a:ext cx="10330920" cy="1622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São realizadas palestras, virtual ou presencialmente, por Procurador de Contas ou servidor do MPC-MG, para entidades de ensino superior e escolas de ensino médio e fundamental (com adaptação da linguagem e do material de apoio das palestras a cada tipo de público).  </a:t>
            </a:r>
          </a:p>
          <a:p>
            <a:pPr fontAlgn="base"/>
            <a:r>
              <a:rPr lang="pt-BR" sz="2000" dirty="0">
                <a:solidFill>
                  <a:schemeClr val="bg1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CE3C2E44-214E-1C5C-BF07-1FC1B96C4CB9}"/>
              </a:ext>
            </a:extLst>
          </p:cNvPr>
          <p:cNvSpPr/>
          <p:nvPr/>
        </p:nvSpPr>
        <p:spPr>
          <a:xfrm>
            <a:off x="867480" y="4777070"/>
            <a:ext cx="1033092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A experiência do “Conhecendo o MPC” destaca a necessidade de os órgãos públicos, em especial os órgãos de controle, se aproximarem do cidadão, promovendo a transparência ativa e a acessibilidade,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</a:rPr>
              <a:t>publicizando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 os mecanismos de controle social e cidadania.</a:t>
            </a:r>
            <a:endParaRPr lang="pt-PT" sz="2400" spc="-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PROJETO “CONHECENDO O MPC”</a:t>
            </a:r>
            <a:endParaRPr lang="pt-PT" sz="2400" spc="-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043679D-F696-27B1-96DC-246D70DA6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2" r="-130" b="-224"/>
          <a:stretch/>
        </p:blipFill>
        <p:spPr>
          <a:xfrm>
            <a:off x="2265564" y="1548648"/>
            <a:ext cx="7531530" cy="406937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78063169-3CBE-1B03-D10E-833BADA4A640}"/>
              </a:ext>
            </a:extLst>
          </p:cNvPr>
          <p:cNvSpPr/>
          <p:nvPr/>
        </p:nvSpPr>
        <p:spPr>
          <a:xfrm>
            <a:off x="2170378" y="5624992"/>
            <a:ext cx="7428533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4999"/>
              </a:lnSpc>
              <a:tabLst>
                <a:tab pos="0" algn="l"/>
              </a:tabLst>
            </a:pPr>
            <a:r>
              <a:rPr lang="pt-BR" sz="1400">
                <a:solidFill>
                  <a:srgbClr val="333333"/>
                </a:solidFill>
                <a:cs typeface="Arial"/>
              </a:rPr>
              <a:t>MPC-MG recebe alunos da </a:t>
            </a:r>
            <a:r>
              <a:rPr lang="pt-BR" sz="1400" err="1">
                <a:solidFill>
                  <a:srgbClr val="333333"/>
                </a:solidFill>
                <a:cs typeface="Arial"/>
              </a:rPr>
              <a:t>Unihorizontes</a:t>
            </a:r>
            <a:r>
              <a:rPr lang="pt-BR" sz="1400">
                <a:solidFill>
                  <a:srgbClr val="333333"/>
                </a:solidFill>
                <a:cs typeface="Arial"/>
              </a:rPr>
              <a:t> em palestra do “Projeto Conhecendo o MPC” ocorrida em agosto deste ano. </a:t>
            </a:r>
            <a:endParaRPr lang="en-US" sz="14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>
              <a:lnSpc>
                <a:spcPct val="114999"/>
              </a:lnSpc>
              <a:tabLst>
                <a:tab pos="0" algn="l"/>
              </a:tabLst>
            </a:pPr>
            <a:endParaRPr lang="pt-BR" sz="1400">
              <a:solidFill>
                <a:srgbClr val="333333"/>
              </a:solidFill>
              <a:cs typeface="Arial"/>
            </a:endParaRPr>
          </a:p>
          <a:p>
            <a:pPr>
              <a:lnSpc>
                <a:spcPct val="114999"/>
              </a:lnSpc>
              <a:tabLst>
                <a:tab pos="0" algn="l"/>
              </a:tabLst>
            </a:pPr>
            <a:r>
              <a:rPr lang="pt-BR" sz="1200">
                <a:solidFill>
                  <a:schemeClr val="bg2">
                    <a:lumMod val="25000"/>
                  </a:schemeClr>
                </a:solidFill>
                <a:cs typeface="Arial"/>
              </a:rPr>
              <a:t>31 ago. 2023. Foto: MPC-MG</a:t>
            </a:r>
            <a:endParaRPr lang="en-US" sz="120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1898299" y="1113026"/>
            <a:ext cx="8273482" cy="12805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latin typeface="Arial"/>
                <a:ea typeface="Arial"/>
              </a:rPr>
              <a:t>Ministério Público de Contas</a:t>
            </a:r>
          </a:p>
          <a:p>
            <a:pPr algn="ctr">
              <a:lnSpc>
                <a:spcPct val="100000"/>
              </a:lnSpc>
            </a:pPr>
            <a:r>
              <a:rPr lang="pt-BR" sz="4000" b="1" spc="-1">
                <a:solidFill>
                  <a:srgbClr val="000000"/>
                </a:solidFill>
                <a:latin typeface="Arial"/>
              </a:rPr>
              <a:t>do Estado de Minas Gerais</a:t>
            </a:r>
            <a:endParaRPr lang="pt-PT" sz="4000" b="0" strike="noStrike" spc="-1"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3192480" y="2960260"/>
            <a:ext cx="5685120" cy="15912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t-BR" sz="2000" b="1" strike="noStrike" spc="-1">
                <a:solidFill>
                  <a:srgbClr val="FF9900"/>
                </a:solidFill>
                <a:latin typeface="Arial"/>
                <a:ea typeface="Arial"/>
              </a:rPr>
              <a:t>7h às </a:t>
            </a:r>
            <a:r>
              <a:rPr lang="pt-BR" sz="2000" b="1" spc="-1">
                <a:solidFill>
                  <a:srgbClr val="FF9900"/>
                </a:solidFill>
                <a:latin typeface="Arial"/>
                <a:ea typeface="Arial"/>
              </a:rPr>
              <a:t>19</a:t>
            </a:r>
            <a:r>
              <a:rPr lang="pt-BR" sz="2000" b="1" strike="noStrike" spc="-1">
                <a:solidFill>
                  <a:srgbClr val="FF9900"/>
                </a:solidFill>
                <a:latin typeface="Arial"/>
                <a:ea typeface="Arial"/>
              </a:rPr>
              <a:t>h</a:t>
            </a:r>
            <a:endParaRPr lang="pt-PT" sz="2000" b="0" strike="noStrike" spc="-1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  <a:ea typeface="Arial"/>
              </a:rPr>
              <a:t>Av. Raja Gabaglia, nº 1.315</a:t>
            </a: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t-BR" sz="2000" b="1" spc="-1">
                <a:solidFill>
                  <a:srgbClr val="000000"/>
                </a:solidFill>
                <a:latin typeface="Arial"/>
              </a:rPr>
              <a:t>Luxemburgo, Belo Horizonte/MG</a:t>
            </a: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t-BR" sz="2000" b="1" strike="noStrike" spc="-1">
                <a:solidFill>
                  <a:srgbClr val="000000"/>
                </a:solidFill>
                <a:latin typeface="Arial"/>
              </a:rPr>
              <a:t>CEP 30380-435</a:t>
            </a:r>
            <a:endParaRPr lang="pt-PT" sz="2000" b="0" strike="noStrike" spc="-1">
              <a:latin typeface="Arial"/>
            </a:endParaRPr>
          </a:p>
        </p:txBody>
      </p:sp>
      <p:sp>
        <p:nvSpPr>
          <p:cNvPr id="8" name="CustomShape 3"/>
          <p:cNvSpPr/>
          <p:nvPr/>
        </p:nvSpPr>
        <p:spPr>
          <a:xfrm rot="10800000">
            <a:off x="3321720" y="4551840"/>
            <a:ext cx="5426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4"/>
          <p:cNvSpPr/>
          <p:nvPr/>
        </p:nvSpPr>
        <p:spPr>
          <a:xfrm rot="10800000">
            <a:off x="3321720" y="5287343"/>
            <a:ext cx="5426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63" y="252931"/>
            <a:ext cx="1770170" cy="2078854"/>
          </a:xfrm>
          <a:prstGeom prst="rect">
            <a:avLst/>
          </a:prstGeom>
        </p:spPr>
      </p:pic>
      <p:sp>
        <p:nvSpPr>
          <p:cNvPr id="11" name="CustomShape 2"/>
          <p:cNvSpPr/>
          <p:nvPr/>
        </p:nvSpPr>
        <p:spPr>
          <a:xfrm>
            <a:off x="3192480" y="4656476"/>
            <a:ext cx="5685120" cy="885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pt-BR" sz="2000" b="1" spc="-1">
                <a:solidFill>
                  <a:srgbClr val="666666"/>
                </a:solidFill>
                <a:latin typeface="Arial"/>
                <a:ea typeface="Arial"/>
              </a:rPr>
              <a:t>Telefone</a:t>
            </a:r>
            <a:r>
              <a:rPr lang="pt-BR" sz="2000" b="1" strike="noStrike" spc="-1">
                <a:solidFill>
                  <a:srgbClr val="666666"/>
                </a:solidFill>
                <a:latin typeface="Arial"/>
                <a:ea typeface="Arial"/>
              </a:rPr>
              <a:t>:</a:t>
            </a:r>
            <a:r>
              <a:rPr lang="pt-PT" sz="2000" spc="-1">
                <a:latin typeface="Arial"/>
              </a:rPr>
              <a:t> </a:t>
            </a:r>
            <a:r>
              <a:rPr lang="pt-BR" sz="2000" spc="-1">
                <a:solidFill>
                  <a:srgbClr val="666666"/>
                </a:solidFill>
                <a:latin typeface="Arial"/>
              </a:rPr>
              <a:t>(31) 3348-2543</a:t>
            </a:r>
          </a:p>
        </p:txBody>
      </p:sp>
      <p:sp>
        <p:nvSpPr>
          <p:cNvPr id="12" name="CustomShape 2"/>
          <p:cNvSpPr/>
          <p:nvPr/>
        </p:nvSpPr>
        <p:spPr>
          <a:xfrm>
            <a:off x="3192480" y="5339534"/>
            <a:ext cx="5685120" cy="942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pt-BR" sz="2000" b="1" spc="-1">
                <a:solidFill>
                  <a:srgbClr val="666666"/>
                </a:solidFill>
                <a:ea typeface="Arial"/>
              </a:rPr>
              <a:t>https://www.mpc.mg.gov.br/</a:t>
            </a:r>
            <a:endParaRPr lang="pt-BR" sz="2000" b="1" spc="-1">
              <a:solidFill>
                <a:srgbClr val="666666"/>
              </a:solidFill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pt-BR" sz="2000" b="1" spc="-1">
                <a:solidFill>
                  <a:srgbClr val="666666"/>
                </a:solidFill>
                <a:latin typeface="Arial"/>
              </a:rPr>
              <a:t>@</a:t>
            </a:r>
            <a:r>
              <a:rPr lang="pt-BR" sz="2000" b="1" spc="-1" err="1">
                <a:solidFill>
                  <a:srgbClr val="666666"/>
                </a:solidFill>
                <a:latin typeface="Arial"/>
              </a:rPr>
              <a:t>m</a:t>
            </a:r>
            <a:r>
              <a:rPr lang="pt-BR" sz="2000" b="1" strike="noStrike" spc="-1" err="1">
                <a:solidFill>
                  <a:srgbClr val="666666"/>
                </a:solidFill>
                <a:latin typeface="Arial"/>
              </a:rPr>
              <a:t>pc_mg</a:t>
            </a:r>
            <a:endParaRPr lang="pt-PT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78063169-3CBE-1B03-D10E-833BADA4A640}"/>
              </a:ext>
            </a:extLst>
          </p:cNvPr>
          <p:cNvSpPr/>
          <p:nvPr/>
        </p:nvSpPr>
        <p:spPr>
          <a:xfrm>
            <a:off x="2172137" y="5508866"/>
            <a:ext cx="7838840" cy="130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>
              <a:lnSpc>
                <a:spcPct val="114999"/>
              </a:lnSpc>
              <a:tabLst>
                <a:tab pos="0" algn="l"/>
              </a:tabLst>
            </a:pPr>
            <a:r>
              <a:rPr lang="pt-BR" sz="1600" b="1">
                <a:solidFill>
                  <a:srgbClr val="333333"/>
                </a:solidFill>
                <a:cs typeface="Arial"/>
              </a:rPr>
              <a:t>Expositora:</a:t>
            </a:r>
            <a:r>
              <a:rPr lang="pt-BR" sz="1600">
                <a:solidFill>
                  <a:srgbClr val="333333"/>
                </a:solidFill>
                <a:cs typeface="Arial"/>
              </a:rPr>
              <a:t> Maria Tereza Fonseca Dias</a:t>
            </a:r>
            <a:endParaRPr lang="pt-BR" sz="1600"/>
          </a:p>
          <a:p>
            <a:pPr algn="ctr">
              <a:lnSpc>
                <a:spcPct val="114999"/>
              </a:lnSpc>
              <a:tabLst>
                <a:tab pos="0" algn="l"/>
              </a:tabLst>
            </a:pPr>
            <a:r>
              <a:rPr lang="pt-BR" sz="1400">
                <a:solidFill>
                  <a:srgbClr val="333333"/>
                </a:solidFill>
                <a:cs typeface="Arial"/>
              </a:rPr>
              <a:t>Assessora da Procuradoria-Geral do Ministério Público de Contas do Estado de Minas Gerais</a:t>
            </a:r>
          </a:p>
          <a:p>
            <a:pPr algn="ctr">
              <a:lnSpc>
                <a:spcPct val="114999"/>
              </a:lnSpc>
              <a:tabLst>
                <a:tab pos="0" algn="l"/>
              </a:tabLst>
            </a:pPr>
            <a:r>
              <a:rPr lang="pt-BR" sz="1400">
                <a:solidFill>
                  <a:srgbClr val="333333"/>
                </a:solidFill>
                <a:cs typeface="Arial"/>
              </a:rPr>
              <a:t>Professora de Direito da Universidade Federal de Minas Gerais</a:t>
            </a:r>
          </a:p>
        </p:txBody>
      </p:sp>
    </p:spTree>
    <p:extLst>
      <p:ext uri="{BB962C8B-B14F-4D97-AF65-F5344CB8AC3E}">
        <p14:creationId xmlns:p14="http://schemas.microsoft.com/office/powerpoint/2010/main" val="27782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m 4"/>
          <p:cNvPicPr/>
          <p:nvPr/>
        </p:nvPicPr>
        <p:blipFill>
          <a:blip r:embed="rId2"/>
          <a:stretch/>
        </p:blipFill>
        <p:spPr>
          <a:xfrm>
            <a:off x="360" y="0"/>
            <a:ext cx="12191040" cy="761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3040382" y="3381345"/>
            <a:ext cx="6125517" cy="641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800" b="1">
                <a:solidFill>
                  <a:schemeClr val="bg2">
                    <a:lumMod val="25000"/>
                  </a:schemeClr>
                </a:solidFill>
              </a:rPr>
              <a:t>Política de Integridade do MPC-MG</a:t>
            </a:r>
            <a:endParaRPr lang="pt-BR" sz="3200" b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PT" sz="32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A6AD3FB2-4382-F2E9-F731-9B3D577E87B6}"/>
              </a:ext>
            </a:extLst>
          </p:cNvPr>
          <p:cNvSpPr/>
          <p:nvPr/>
        </p:nvSpPr>
        <p:spPr>
          <a:xfrm>
            <a:off x="12953389" y="1405080"/>
            <a:ext cx="2356450" cy="57477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400" i="1" err="1">
                <a:solidFill>
                  <a:schemeClr val="bg2">
                    <a:lumMod val="25000"/>
                  </a:schemeClr>
                </a:solidFill>
              </a:rPr>
              <a:t>accountability</a:t>
            </a:r>
            <a:r>
              <a:rPr lang="pt-BR" sz="2400" i="1">
                <a:solidFill>
                  <a:schemeClr val="bg2">
                    <a:lumMod val="25000"/>
                  </a:schemeClr>
                </a:solidFill>
              </a:rPr>
              <a:t> </a:t>
            </a:r>
            <a:endParaRPr lang="en-US" sz="2400" i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2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178C905B-6487-8698-6D0A-F1F2839E1627}"/>
              </a:ext>
            </a:extLst>
          </p:cNvPr>
          <p:cNvSpPr/>
          <p:nvPr/>
        </p:nvSpPr>
        <p:spPr>
          <a:xfrm>
            <a:off x="-2883317" y="947248"/>
            <a:ext cx="2070161" cy="57477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en-US" sz="2400" err="1">
                <a:solidFill>
                  <a:schemeClr val="bg2">
                    <a:lumMod val="25000"/>
                  </a:schemeClr>
                </a:solidFill>
              </a:rPr>
              <a:t>governança</a:t>
            </a:r>
            <a:endParaRPr lang="en-US" sz="2400" i="1" err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93B3D87F-A715-A0CE-36DE-B889DBC4F19F}"/>
              </a:ext>
            </a:extLst>
          </p:cNvPr>
          <p:cNvSpPr/>
          <p:nvPr/>
        </p:nvSpPr>
        <p:spPr>
          <a:xfrm>
            <a:off x="4959353" y="8538724"/>
            <a:ext cx="2397790" cy="641022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en-US" sz="2400" err="1">
                <a:solidFill>
                  <a:schemeClr val="bg2">
                    <a:lumMod val="25000"/>
                  </a:schemeClr>
                </a:solidFill>
              </a:rPr>
              <a:t>transparência</a:t>
            </a:r>
            <a:endParaRPr lang="en-US" sz="2400" i="1" err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D7336E9E-B1EE-F9C2-FD13-531978EE933A}"/>
              </a:ext>
            </a:extLst>
          </p:cNvPr>
          <p:cNvSpPr/>
          <p:nvPr/>
        </p:nvSpPr>
        <p:spPr>
          <a:xfrm>
            <a:off x="13570236" y="5496431"/>
            <a:ext cx="989967" cy="57669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ética </a:t>
            </a:r>
            <a:endParaRPr lang="en-US" sz="240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2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43E4CE2C-E672-B4F2-7DB8-1597D1DC343A}"/>
              </a:ext>
            </a:extLst>
          </p:cNvPr>
          <p:cNvSpPr/>
          <p:nvPr/>
        </p:nvSpPr>
        <p:spPr>
          <a:xfrm>
            <a:off x="-3253959" y="5590781"/>
            <a:ext cx="1890613" cy="57477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en-US" sz="2400" err="1">
                <a:solidFill>
                  <a:schemeClr val="bg2">
                    <a:lumMod val="25000"/>
                  </a:schemeClr>
                </a:solidFill>
              </a:rPr>
              <a:t>probidade</a:t>
            </a:r>
            <a:endParaRPr lang="pt-BR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2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4286B616-E91C-75EB-ED13-6F47D3F87885}"/>
              </a:ext>
            </a:extLst>
          </p:cNvPr>
          <p:cNvSpPr/>
          <p:nvPr/>
        </p:nvSpPr>
        <p:spPr>
          <a:xfrm>
            <a:off x="5304352" y="243973"/>
            <a:ext cx="2052330" cy="646115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800" spc="-1"/>
              <a:t>Princípios</a:t>
            </a: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84561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3040382" y="3381345"/>
            <a:ext cx="6125517" cy="641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r>
              <a:rPr lang="pt-BR" sz="2800" b="1">
                <a:solidFill>
                  <a:schemeClr val="bg2">
                    <a:lumMod val="25000"/>
                  </a:schemeClr>
                </a:solidFill>
              </a:rPr>
              <a:t>Política de Integridade do MPC-MG</a:t>
            </a:r>
            <a:endParaRPr lang="pt-BR" sz="3200" b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PT" sz="3200" spc="-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ustomShape 1">
            <a:extLst>
              <a:ext uri="{FF2B5EF4-FFF2-40B4-BE49-F238E27FC236}">
                <a16:creationId xmlns:a16="http://schemas.microsoft.com/office/drawing/2014/main" id="{A6AD3FB2-4382-F2E9-F731-9B3D577E87B6}"/>
              </a:ext>
            </a:extLst>
          </p:cNvPr>
          <p:cNvSpPr/>
          <p:nvPr/>
        </p:nvSpPr>
        <p:spPr>
          <a:xfrm>
            <a:off x="7367135" y="2242443"/>
            <a:ext cx="2356450" cy="57477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400" i="1" err="1">
                <a:solidFill>
                  <a:schemeClr val="bg2">
                    <a:lumMod val="25000"/>
                  </a:schemeClr>
                </a:solidFill>
              </a:rPr>
              <a:t>accountability</a:t>
            </a:r>
            <a:r>
              <a:rPr lang="pt-BR" sz="2400" i="1">
                <a:solidFill>
                  <a:schemeClr val="bg2">
                    <a:lumMod val="25000"/>
                  </a:schemeClr>
                </a:solidFill>
              </a:rPr>
              <a:t> </a:t>
            </a:r>
            <a:endParaRPr lang="en-US" sz="2400" i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2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178C905B-6487-8698-6D0A-F1F2839E1627}"/>
              </a:ext>
            </a:extLst>
          </p:cNvPr>
          <p:cNvSpPr/>
          <p:nvPr/>
        </p:nvSpPr>
        <p:spPr>
          <a:xfrm>
            <a:off x="2675006" y="2245160"/>
            <a:ext cx="2070161" cy="57477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en-US" sz="2400" err="1">
                <a:solidFill>
                  <a:schemeClr val="bg2">
                    <a:lumMod val="25000"/>
                  </a:schemeClr>
                </a:solidFill>
              </a:rPr>
              <a:t>governança</a:t>
            </a:r>
            <a:endParaRPr lang="en-US" sz="2400" i="1" err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93B3D87F-A715-A0CE-36DE-B889DBC4F19F}"/>
              </a:ext>
            </a:extLst>
          </p:cNvPr>
          <p:cNvSpPr/>
          <p:nvPr/>
        </p:nvSpPr>
        <p:spPr>
          <a:xfrm>
            <a:off x="5001250" y="4686856"/>
            <a:ext cx="2397790" cy="641022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en-US" sz="2400" err="1">
                <a:solidFill>
                  <a:schemeClr val="bg2">
                    <a:lumMod val="25000"/>
                  </a:schemeClr>
                </a:solidFill>
              </a:rPr>
              <a:t>transparência</a:t>
            </a:r>
            <a:endParaRPr lang="en-US" sz="2400" i="1" err="1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3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D7336E9E-B1EE-F9C2-FD13-531978EE933A}"/>
              </a:ext>
            </a:extLst>
          </p:cNvPr>
          <p:cNvSpPr/>
          <p:nvPr/>
        </p:nvSpPr>
        <p:spPr>
          <a:xfrm>
            <a:off x="9296752" y="4603244"/>
            <a:ext cx="989967" cy="57669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400">
                <a:solidFill>
                  <a:schemeClr val="bg2">
                    <a:lumMod val="25000"/>
                  </a:schemeClr>
                </a:solidFill>
              </a:rPr>
              <a:t>ética </a:t>
            </a:r>
            <a:endParaRPr lang="en-US" sz="240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2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CustomShape 1">
            <a:extLst>
              <a:ext uri="{FF2B5EF4-FFF2-40B4-BE49-F238E27FC236}">
                <a16:creationId xmlns:a16="http://schemas.microsoft.com/office/drawing/2014/main" id="{43E4CE2C-E672-B4F2-7DB8-1597D1DC343A}"/>
              </a:ext>
            </a:extLst>
          </p:cNvPr>
          <p:cNvSpPr/>
          <p:nvPr/>
        </p:nvSpPr>
        <p:spPr>
          <a:xfrm>
            <a:off x="1382632" y="4320781"/>
            <a:ext cx="1890613" cy="574777"/>
          </a:xfrm>
          <a:prstGeom prst="rect">
            <a:avLst/>
          </a:prstGeom>
          <a:solidFill>
            <a:srgbClr val="9DC9D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en-US" sz="2400" err="1">
                <a:solidFill>
                  <a:schemeClr val="bg2">
                    <a:lumMod val="25000"/>
                  </a:schemeClr>
                </a:solidFill>
              </a:rPr>
              <a:t>probidade</a:t>
            </a:r>
            <a:endParaRPr lang="pt-BR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pt-BR" sz="2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4286B616-E91C-75EB-ED13-6F47D3F87885}"/>
              </a:ext>
            </a:extLst>
          </p:cNvPr>
          <p:cNvSpPr/>
          <p:nvPr/>
        </p:nvSpPr>
        <p:spPr>
          <a:xfrm>
            <a:off x="5304352" y="243973"/>
            <a:ext cx="2052330" cy="646115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pPr algn="ctr"/>
            <a:r>
              <a:rPr lang="pt-BR" sz="2800" spc="-1"/>
              <a:t>Princípios</a:t>
            </a: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331760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3773610" y="440316"/>
            <a:ext cx="4633510" cy="499200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91440" rIns="91440" bIns="91440" anchor="t">
            <a:noAutofit/>
          </a:bodyPr>
          <a:lstStyle/>
          <a:p>
            <a:r>
              <a:rPr lang="pt-BR" sz="2200" spc="-1"/>
              <a:t>Política de Integridade do MPC-MG</a:t>
            </a:r>
          </a:p>
        </p:txBody>
      </p:sp>
      <p:sp>
        <p:nvSpPr>
          <p:cNvPr id="6" name="CustomShape 1"/>
          <p:cNvSpPr/>
          <p:nvPr/>
        </p:nvSpPr>
        <p:spPr>
          <a:xfrm>
            <a:off x="1393074" y="4974652"/>
            <a:ext cx="2565312" cy="3559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Planejamento estratégico</a:t>
            </a:r>
          </a:p>
        </p:txBody>
      </p:sp>
      <p:sp>
        <p:nvSpPr>
          <p:cNvPr id="9" name="CustomShape 1"/>
          <p:cNvSpPr/>
          <p:nvPr/>
        </p:nvSpPr>
        <p:spPr>
          <a:xfrm>
            <a:off x="4523941" y="1599939"/>
            <a:ext cx="1420154" cy="47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b="1">
                <a:solidFill>
                  <a:schemeClr val="tx2">
                    <a:lumMod val="75000"/>
                  </a:schemeClr>
                </a:solidFill>
              </a:rPr>
              <a:t>Comissões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B4E05ABA-B0D7-D1FC-5121-88363FA5FCC5}"/>
              </a:ext>
            </a:extLst>
          </p:cNvPr>
          <p:cNvSpPr/>
          <p:nvPr/>
        </p:nvSpPr>
        <p:spPr>
          <a:xfrm>
            <a:off x="7038716" y="1582571"/>
            <a:ext cx="1351049" cy="47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b="1">
                <a:solidFill>
                  <a:schemeClr val="tx2">
                    <a:lumMod val="75000"/>
                  </a:schemeClr>
                </a:solidFill>
                <a:cs typeface="Arial"/>
              </a:rPr>
              <a:t>Ouvidoria</a:t>
            </a:r>
            <a:endParaRPr lang="pt-BR" b="1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3C3D3B27-01FD-6078-5EF8-99372826D1E9}"/>
              </a:ext>
            </a:extLst>
          </p:cNvPr>
          <p:cNvSpPr/>
          <p:nvPr/>
        </p:nvSpPr>
        <p:spPr>
          <a:xfrm>
            <a:off x="9178907" y="1495734"/>
            <a:ext cx="2446849" cy="6825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b="1">
                <a:solidFill>
                  <a:schemeClr val="tx2">
                    <a:lumMod val="75000"/>
                  </a:schemeClr>
                </a:solidFill>
              </a:rPr>
              <a:t>Projeto </a:t>
            </a:r>
            <a:br>
              <a:rPr lang="pt-BR" b="1">
                <a:solidFill>
                  <a:schemeClr val="tx2">
                    <a:lumMod val="75000"/>
                  </a:schemeClr>
                </a:solidFill>
              </a:rPr>
            </a:br>
            <a:r>
              <a:rPr lang="pt-BR" b="1">
                <a:solidFill>
                  <a:schemeClr val="tx2">
                    <a:lumMod val="75000"/>
                  </a:schemeClr>
                </a:solidFill>
              </a:rPr>
              <a:t>Conhecendo o MPC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  <a:p>
            <a:endParaRPr lang="pt-BR" b="1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fontAlgn="base"/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7E777DE6-503B-F6A0-5CAE-E00839AE1DCD}"/>
              </a:ext>
            </a:extLst>
          </p:cNvPr>
          <p:cNvSpPr/>
          <p:nvPr/>
        </p:nvSpPr>
        <p:spPr>
          <a:xfrm>
            <a:off x="1109517" y="1498518"/>
            <a:ext cx="2446849" cy="652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b="1">
                <a:solidFill>
                  <a:schemeClr val="tx2">
                    <a:lumMod val="75000"/>
                  </a:schemeClr>
                </a:solidFill>
              </a:rPr>
              <a:t>Políticas específicas de integridade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EF401E14-4C7C-6968-2FF4-9517424A4F70}"/>
              </a:ext>
            </a:extLst>
          </p:cNvPr>
          <p:cNvSpPr/>
          <p:nvPr/>
        </p:nvSpPr>
        <p:spPr>
          <a:xfrm>
            <a:off x="4875671" y="3435378"/>
            <a:ext cx="2287895" cy="47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Avaliação Documental </a:t>
            </a:r>
          </a:p>
          <a:p>
            <a:endParaRPr lang="pt-BR" b="1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fontAlgn="base"/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381200FA-793F-F214-B35C-77321E5D2B66}"/>
              </a:ext>
            </a:extLst>
          </p:cNvPr>
          <p:cNvSpPr/>
          <p:nvPr/>
        </p:nvSpPr>
        <p:spPr>
          <a:xfrm>
            <a:off x="1388859" y="2403239"/>
            <a:ext cx="2397488" cy="652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Comissão Permanente de Integridade</a:t>
            </a:r>
          </a:p>
          <a:p>
            <a:endParaRPr lang="pt-BR" b="1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fontAlgn="base"/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8469BE37-4682-F90B-0141-26298F987C0A}"/>
              </a:ext>
            </a:extLst>
          </p:cNvPr>
          <p:cNvSpPr/>
          <p:nvPr/>
        </p:nvSpPr>
        <p:spPr>
          <a:xfrm>
            <a:off x="1385275" y="3160746"/>
            <a:ext cx="2397488" cy="652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Código de Ética </a:t>
            </a:r>
            <a:r>
              <a:rPr lang="pt-BR" sz="1600">
                <a:solidFill>
                  <a:schemeClr val="tx2">
                    <a:lumMod val="75000"/>
                  </a:schemeClr>
                </a:solidFill>
                <a:cs typeface="Arial"/>
              </a:rPr>
              <a:t>para</a:t>
            </a:r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 os membros do MPC</a:t>
            </a:r>
            <a:endParaRPr lang="pt-BR" sz="160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algn="ctr"/>
            <a:endParaRPr lang="pt-BR" b="1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algn="ctr" fontAlgn="base"/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157A6274-25C7-E899-EA4D-4D9093A463E2}"/>
              </a:ext>
            </a:extLst>
          </p:cNvPr>
          <p:cNvSpPr/>
          <p:nvPr/>
        </p:nvSpPr>
        <p:spPr>
          <a:xfrm>
            <a:off x="1384671" y="3972529"/>
            <a:ext cx="2989811" cy="9193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  <a:cs typeface="Arial"/>
              </a:rPr>
              <a:t>Código de Conduta para servidores que atuam em procedimentos investigatórios</a:t>
            </a:r>
            <a:endParaRPr lang="en-US"/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33F5FC9-57A9-34B4-38C7-B71AB10FC2FE}"/>
              </a:ext>
            </a:extLst>
          </p:cNvPr>
          <p:cNvSpPr/>
          <p:nvPr/>
        </p:nvSpPr>
        <p:spPr>
          <a:xfrm>
            <a:off x="4871175" y="2240727"/>
            <a:ext cx="2513467" cy="47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Proteção de Dados (LGPD)</a:t>
            </a:r>
            <a:endParaRPr lang="en-US" sz="160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CustomShape 1">
            <a:extLst>
              <a:ext uri="{FF2B5EF4-FFF2-40B4-BE49-F238E27FC236}">
                <a16:creationId xmlns:a16="http://schemas.microsoft.com/office/drawing/2014/main" id="{9F4D97E5-7912-F473-D4CF-34D674A7A929}"/>
              </a:ext>
            </a:extLst>
          </p:cNvPr>
          <p:cNvSpPr/>
          <p:nvPr/>
        </p:nvSpPr>
        <p:spPr>
          <a:xfrm>
            <a:off x="4874437" y="2925851"/>
            <a:ext cx="2091453" cy="475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600">
                <a:solidFill>
                  <a:schemeClr val="tx2">
                    <a:lumMod val="75000"/>
                  </a:schemeClr>
                </a:solidFill>
              </a:rPr>
              <a:t>Regimento Interno</a:t>
            </a:r>
            <a:endParaRPr lang="en-US" sz="1600">
              <a:solidFill>
                <a:schemeClr val="tx2">
                  <a:lumMod val="75000"/>
                </a:schemeClr>
              </a:solidFill>
            </a:endParaRPr>
          </a:p>
          <a:p>
            <a:pPr fontAlgn="base"/>
            <a:endParaRPr lang="pt-BR" sz="160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ABEADB-879F-6C44-6D78-71C52C0F9C06}"/>
              </a:ext>
            </a:extLst>
          </p:cNvPr>
          <p:cNvCxnSpPr/>
          <p:nvPr/>
        </p:nvCxnSpPr>
        <p:spPr>
          <a:xfrm flipH="1">
            <a:off x="2159741" y="990002"/>
            <a:ext cx="1474059" cy="458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BDC9B3-E87A-5BE6-C091-71E378FAFA39}"/>
              </a:ext>
            </a:extLst>
          </p:cNvPr>
          <p:cNvCxnSpPr>
            <a:cxnSpLocks/>
          </p:cNvCxnSpPr>
          <p:nvPr/>
        </p:nvCxnSpPr>
        <p:spPr>
          <a:xfrm>
            <a:off x="8508018" y="990002"/>
            <a:ext cx="1196673" cy="458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33FA94-9FB1-4C5A-E82F-C2106FF950DE}"/>
              </a:ext>
            </a:extLst>
          </p:cNvPr>
          <p:cNvCxnSpPr>
            <a:cxnSpLocks/>
          </p:cNvCxnSpPr>
          <p:nvPr/>
        </p:nvCxnSpPr>
        <p:spPr>
          <a:xfrm flipH="1">
            <a:off x="5123166" y="1022566"/>
            <a:ext cx="247260" cy="545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A9727B-1B3F-EA50-A946-9E2E796376F1}"/>
              </a:ext>
            </a:extLst>
          </p:cNvPr>
          <p:cNvCxnSpPr>
            <a:cxnSpLocks/>
          </p:cNvCxnSpPr>
          <p:nvPr/>
        </p:nvCxnSpPr>
        <p:spPr>
          <a:xfrm>
            <a:off x="7421392" y="1022566"/>
            <a:ext cx="252145" cy="588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DEA4D0-D98B-CE45-7645-8AAC40080E8A}"/>
              </a:ext>
            </a:extLst>
          </p:cNvPr>
          <p:cNvCxnSpPr>
            <a:cxnSpLocks/>
          </p:cNvCxnSpPr>
          <p:nvPr/>
        </p:nvCxnSpPr>
        <p:spPr>
          <a:xfrm>
            <a:off x="4785459" y="2153220"/>
            <a:ext cx="2443" cy="165252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805F26E-8937-9888-A67A-C56E2C63C571}"/>
              </a:ext>
            </a:extLst>
          </p:cNvPr>
          <p:cNvCxnSpPr>
            <a:cxnSpLocks/>
          </p:cNvCxnSpPr>
          <p:nvPr/>
        </p:nvCxnSpPr>
        <p:spPr>
          <a:xfrm flipH="1">
            <a:off x="1306781" y="2228368"/>
            <a:ext cx="5073" cy="310286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7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5" grpId="0"/>
      <p:bldP spid="10" grpId="0"/>
      <p:bldP spid="4" grpId="0"/>
      <p:bldP spid="11" grpId="0"/>
      <p:bldP spid="15" grpId="0"/>
      <p:bldP spid="17" grpId="0"/>
      <p:bldP spid="19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867480" y="719429"/>
            <a:ext cx="10330920" cy="4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000" b="1">
                <a:solidFill>
                  <a:schemeClr val="bg2">
                    <a:lumMod val="25000"/>
                  </a:schemeClr>
                </a:solidFill>
              </a:rPr>
              <a:t>IMPLEMENTAÇÃO DA POLÍTICA DE INTEGRIDADE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FF0000"/>
              </a:solidFill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619648" y="4808695"/>
            <a:ext cx="109527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stomShape 1"/>
          <p:cNvSpPr/>
          <p:nvPr/>
        </p:nvSpPr>
        <p:spPr>
          <a:xfrm>
            <a:off x="819674" y="4581331"/>
            <a:ext cx="613839" cy="421405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1500" b="1">
                <a:solidFill>
                  <a:schemeClr val="bg1">
                    <a:lumMod val="95000"/>
                  </a:schemeClr>
                </a:solidFill>
              </a:rPr>
              <a:t>2020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FF0000"/>
              </a:solidFill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3585150" y="4568458"/>
            <a:ext cx="639588" cy="421405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pt-BR" sz="1500" b="1">
                <a:solidFill>
                  <a:schemeClr val="bg1">
                    <a:lumMod val="95000"/>
                  </a:schemeClr>
                </a:solidFill>
              </a:rPr>
              <a:t>2021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FF0000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8851671" y="4568628"/>
            <a:ext cx="613839" cy="421405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1500" b="1">
                <a:solidFill>
                  <a:schemeClr val="bg1">
                    <a:lumMod val="95000"/>
                  </a:schemeClr>
                </a:solidFill>
              </a:rPr>
              <a:t>2023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FF0000"/>
              </a:solidFill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1007439" y="1904651"/>
            <a:ext cx="2038594" cy="3371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PROJETO CONHECENDO O MPC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1483948" y="5745377"/>
            <a:ext cx="2287062" cy="346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COMISSÃO AVALIAÇÃO DOCUMENTAL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CustomShape 1"/>
          <p:cNvSpPr/>
          <p:nvPr/>
        </p:nvSpPr>
        <p:spPr>
          <a:xfrm>
            <a:off x="2443780" y="3534085"/>
            <a:ext cx="1949458" cy="552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COMISSÃO PROTEÇÃO DE DADOS (LGPD)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9" name="Conector reto 18"/>
          <p:cNvCxnSpPr/>
          <p:nvPr/>
        </p:nvCxnSpPr>
        <p:spPr>
          <a:xfrm>
            <a:off x="1126501" y="2407706"/>
            <a:ext cx="0" cy="2039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V="1">
            <a:off x="1615974" y="4988898"/>
            <a:ext cx="0" cy="759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2564005" y="4073398"/>
            <a:ext cx="0" cy="606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stomShape 1"/>
          <p:cNvSpPr/>
          <p:nvPr/>
        </p:nvSpPr>
        <p:spPr>
          <a:xfrm>
            <a:off x="6300190" y="2170978"/>
            <a:ext cx="1949458" cy="346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POLÍTICA DE INTEGRIDADE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CustomShape 1"/>
          <p:cNvSpPr/>
          <p:nvPr/>
        </p:nvSpPr>
        <p:spPr>
          <a:xfrm>
            <a:off x="9581408" y="5744674"/>
            <a:ext cx="1949458" cy="346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OUVIDORIA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CustomShape 1"/>
          <p:cNvSpPr/>
          <p:nvPr/>
        </p:nvSpPr>
        <p:spPr>
          <a:xfrm>
            <a:off x="7499240" y="3495254"/>
            <a:ext cx="1949458" cy="346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91440" rIns="91440" bIns="91440" anchor="t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COMISSÃO ESPECIAL DE INTEGRIDADE</a:t>
            </a:r>
          </a:p>
        </p:txBody>
      </p:sp>
      <p:sp>
        <p:nvSpPr>
          <p:cNvPr id="27" name="CustomShape 1"/>
          <p:cNvSpPr/>
          <p:nvPr/>
        </p:nvSpPr>
        <p:spPr>
          <a:xfrm>
            <a:off x="6951725" y="5589680"/>
            <a:ext cx="1949458" cy="346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COMISSÃO REGIMENTO INTERNO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CustomShape 1"/>
          <p:cNvSpPr/>
          <p:nvPr/>
        </p:nvSpPr>
        <p:spPr>
          <a:xfrm>
            <a:off x="10110246" y="3147244"/>
            <a:ext cx="1949458" cy="346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fontAlgn="base"/>
            <a:r>
              <a:rPr lang="pt-BR" sz="1200" b="1">
                <a:solidFill>
                  <a:schemeClr val="tx2">
                    <a:lumMod val="75000"/>
                  </a:schemeClr>
                </a:solidFill>
              </a:rPr>
              <a:t>PLANEJAMENTO ESTRATÉGICO</a:t>
            </a:r>
            <a:endParaRPr lang="pt-BR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0" name="Conector reto 29"/>
          <p:cNvCxnSpPr/>
          <p:nvPr/>
        </p:nvCxnSpPr>
        <p:spPr>
          <a:xfrm>
            <a:off x="6414399" y="2724150"/>
            <a:ext cx="0" cy="1608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7052886" y="4988898"/>
            <a:ext cx="0" cy="612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7622817" y="4021738"/>
            <a:ext cx="0" cy="606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flipV="1">
            <a:off x="9692366" y="5001769"/>
            <a:ext cx="0" cy="759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>
            <a:off x="10237420" y="3668764"/>
            <a:ext cx="0" cy="959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stomShape 1">
            <a:extLst>
              <a:ext uri="{FF2B5EF4-FFF2-40B4-BE49-F238E27FC236}">
                <a16:creationId xmlns:a16="http://schemas.microsoft.com/office/drawing/2014/main" id="{101ED340-5E54-C00C-235B-7A0E09AAFC79}"/>
              </a:ext>
            </a:extLst>
          </p:cNvPr>
          <p:cNvSpPr/>
          <p:nvPr/>
        </p:nvSpPr>
        <p:spPr>
          <a:xfrm>
            <a:off x="6093554" y="4566399"/>
            <a:ext cx="639588" cy="421405"/>
          </a:xfrm>
          <a:prstGeom prst="rect">
            <a:avLst/>
          </a:prstGeom>
          <a:solidFill>
            <a:srgbClr val="307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1500" b="1">
                <a:solidFill>
                  <a:schemeClr val="bg1">
                    <a:lumMod val="95000"/>
                  </a:schemeClr>
                </a:solidFill>
              </a:rPr>
              <a:t>2022</a:t>
            </a:r>
          </a:p>
          <a:p>
            <a:pPr>
              <a:lnSpc>
                <a:spcPct val="115000"/>
              </a:lnSpc>
            </a:pPr>
            <a:endParaRPr lang="pt-BR" sz="2000" b="1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lang="pt-BR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/>
      <p:bldP spid="16" grpId="0"/>
      <p:bldP spid="17" grpId="0"/>
      <p:bldP spid="24" grpId="0"/>
      <p:bldP spid="25" grpId="0"/>
      <p:bldP spid="26" grpId="0"/>
      <p:bldP spid="27" grpId="0"/>
      <p:bldP spid="28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A29710419F94FB1D445D20ACECD0C" ma:contentTypeVersion="14" ma:contentTypeDescription="Create a new document." ma:contentTypeScope="" ma:versionID="282fdd4fa51e3527444303f09525bef4">
  <xsd:schema xmlns:xsd="http://www.w3.org/2001/XMLSchema" xmlns:xs="http://www.w3.org/2001/XMLSchema" xmlns:p="http://schemas.microsoft.com/office/2006/metadata/properties" xmlns:ns3="cd076f8c-4c1d-48b8-a157-8a559ce6612c" xmlns:ns4="1149740b-171b-40e3-be96-89ff37ce9972" targetNamespace="http://schemas.microsoft.com/office/2006/metadata/properties" ma:root="true" ma:fieldsID="50d393ab9927068f9f2be06291b5a97e" ns3:_="" ns4:_="">
    <xsd:import namespace="cd076f8c-4c1d-48b8-a157-8a559ce6612c"/>
    <xsd:import namespace="1149740b-171b-40e3-be96-89ff37ce997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76f8c-4c1d-48b8-a157-8a559ce661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49740b-171b-40e3-be96-89ff37ce99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49740b-171b-40e3-be96-89ff37ce997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44039C-DB77-4692-9389-3FB0A0DA2919}">
  <ds:schemaRefs>
    <ds:schemaRef ds:uri="1149740b-171b-40e3-be96-89ff37ce9972"/>
    <ds:schemaRef ds:uri="cd076f8c-4c1d-48b8-a157-8a559ce661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5419037-EFB3-4C85-8452-8E0A0AC06AD7}">
  <ds:schemaRefs>
    <ds:schemaRef ds:uri="1149740b-171b-40e3-be96-89ff37ce9972"/>
    <ds:schemaRef ds:uri="cd076f8c-4c1d-48b8-a157-8a559ce661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8C02A1-151E-4382-B9EF-C5274BEDAE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4138</Words>
  <Application>Microsoft Office PowerPoint</Application>
  <PresentationFormat>Personalizar</PresentationFormat>
  <Paragraphs>271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54</vt:i4>
      </vt:variant>
    </vt:vector>
  </HeadingPairs>
  <TitlesOfParts>
    <vt:vector size="61" baseType="lpstr">
      <vt:lpstr>Arial</vt:lpstr>
      <vt:lpstr>DejaVu Sans</vt:lpstr>
      <vt:lpstr>Symbol</vt:lpstr>
      <vt:lpstr>Times New Roman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LILIAN APARECIDA LIMA DE OLIVEIRA</dc:creator>
  <dc:description/>
  <cp:lastModifiedBy>LILIAN APARECIDA LIMA DE OLIVEIRA</cp:lastModifiedBy>
  <cp:revision>4</cp:revision>
  <dcterms:modified xsi:type="dcterms:W3CDTF">2023-09-12T21:39:18Z</dcterms:modified>
  <dc:language>pt-PT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Personalizar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  <property fmtid="{D5CDD505-2E9C-101B-9397-08002B2CF9AE}" pid="12" name="ContentTypeId">
    <vt:lpwstr>0x0101004AEA29710419F94FB1D445D20ACECD0C</vt:lpwstr>
  </property>
</Properties>
</file>