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9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1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2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3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4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5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6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</p:sldMasterIdLst>
  <p:notesMasterIdLst>
    <p:notesMasterId r:id="rId70"/>
  </p:notesMasterIdLst>
  <p:handoutMasterIdLst>
    <p:handoutMasterId r:id="rId71"/>
  </p:handoutMasterIdLst>
  <p:sldIdLst>
    <p:sldId id="256" r:id="rId2"/>
    <p:sldId id="449" r:id="rId3"/>
    <p:sldId id="414" r:id="rId4"/>
    <p:sldId id="351" r:id="rId5"/>
    <p:sldId id="441" r:id="rId6"/>
    <p:sldId id="418" r:id="rId7"/>
    <p:sldId id="422" r:id="rId8"/>
    <p:sldId id="423" r:id="rId9"/>
    <p:sldId id="424" r:id="rId10"/>
    <p:sldId id="417" r:id="rId11"/>
    <p:sldId id="425" r:id="rId12"/>
    <p:sldId id="416" r:id="rId13"/>
    <p:sldId id="426" r:id="rId14"/>
    <p:sldId id="419" r:id="rId15"/>
    <p:sldId id="420" r:id="rId16"/>
    <p:sldId id="436" r:id="rId17"/>
    <p:sldId id="450" r:id="rId18"/>
    <p:sldId id="421" r:id="rId19"/>
    <p:sldId id="444" r:id="rId20"/>
    <p:sldId id="445" r:id="rId21"/>
    <p:sldId id="437" r:id="rId22"/>
    <p:sldId id="434" r:id="rId23"/>
    <p:sldId id="400" r:id="rId24"/>
    <p:sldId id="388" r:id="rId25"/>
    <p:sldId id="374" r:id="rId26"/>
    <p:sldId id="390" r:id="rId27"/>
    <p:sldId id="448" r:id="rId28"/>
    <p:sldId id="392" r:id="rId29"/>
    <p:sldId id="393" r:id="rId30"/>
    <p:sldId id="394" r:id="rId31"/>
    <p:sldId id="395" r:id="rId32"/>
    <p:sldId id="396" r:id="rId33"/>
    <p:sldId id="397" r:id="rId34"/>
    <p:sldId id="398" r:id="rId35"/>
    <p:sldId id="446" r:id="rId36"/>
    <p:sldId id="447" r:id="rId37"/>
    <p:sldId id="452" r:id="rId38"/>
    <p:sldId id="369" r:id="rId39"/>
    <p:sldId id="370" r:id="rId40"/>
    <p:sldId id="403" r:id="rId41"/>
    <p:sldId id="371" r:id="rId42"/>
    <p:sldId id="451" r:id="rId43"/>
    <p:sldId id="380" r:id="rId44"/>
    <p:sldId id="347" r:id="rId45"/>
    <p:sldId id="399" r:id="rId46"/>
    <p:sldId id="367" r:id="rId47"/>
    <p:sldId id="324" r:id="rId48"/>
    <p:sldId id="325" r:id="rId49"/>
    <p:sldId id="319" r:id="rId50"/>
    <p:sldId id="320" r:id="rId51"/>
    <p:sldId id="322" r:id="rId52"/>
    <p:sldId id="411" r:id="rId53"/>
    <p:sldId id="412" r:id="rId54"/>
    <p:sldId id="327" r:id="rId55"/>
    <p:sldId id="328" r:id="rId56"/>
    <p:sldId id="453" r:id="rId57"/>
    <p:sldId id="329" r:id="rId58"/>
    <p:sldId id="330" r:id="rId59"/>
    <p:sldId id="454" r:id="rId60"/>
    <p:sldId id="377" r:id="rId61"/>
    <p:sldId id="355" r:id="rId62"/>
    <p:sldId id="381" r:id="rId63"/>
    <p:sldId id="382" r:id="rId64"/>
    <p:sldId id="383" r:id="rId65"/>
    <p:sldId id="384" r:id="rId66"/>
    <p:sldId id="385" r:id="rId67"/>
    <p:sldId id="405" r:id="rId68"/>
    <p:sldId id="386" r:id="rId69"/>
  </p:sldIdLst>
  <p:sldSz cx="9144000" cy="5143500" type="screen16x9"/>
  <p:notesSz cx="6819900" cy="9918700"/>
  <p:embeddedFontLst>
    <p:embeddedFont>
      <p:font typeface="Calibri Light" panose="020F0302020204030204" pitchFamily="34" charset="0"/>
      <p:regular r:id="rId72"/>
      <p:italic r:id="rId73"/>
    </p:embeddedFont>
    <p:embeddedFont>
      <p:font typeface="Calibri" panose="020F0502020204030204" pitchFamily="34" charset="0"/>
      <p:regular r:id="rId74"/>
      <p:bold r:id="rId75"/>
      <p:italic r:id="rId76"/>
      <p:boldItalic r:id="rId77"/>
    </p:embeddedFont>
    <p:embeddedFont>
      <p:font typeface="trebuchet ms" panose="020B0603020202020204" pitchFamily="34" charset="0"/>
      <p:regular r:id="rId78"/>
      <p:bold r:id="rId79"/>
      <p:italic r:id="rId80"/>
      <p:boldItalic r:id="rId8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230A"/>
    <a:srgbClr val="FFEFBD"/>
    <a:srgbClr val="F9E0AD"/>
    <a:srgbClr val="FFFFCC"/>
    <a:srgbClr val="D62A2A"/>
    <a:srgbClr val="F7D591"/>
    <a:srgbClr val="FF0000"/>
    <a:srgbClr val="F3BF57"/>
    <a:srgbClr val="565656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43456A5-1155-4E2D-99DF-6610C44A9365}">
  <a:tblStyle styleId="{643456A5-1155-4E2D-99DF-6610C44A936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84E427A-3D55-4303-BF80-6455036E1DE7}" styleName="Estilo com Tema 1 - Ênfas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Estilo com Tema 1 - Ênfase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2" autoAdjust="0"/>
    <p:restoredTop sz="94660"/>
  </p:normalViewPr>
  <p:slideViewPr>
    <p:cSldViewPr snapToGrid="0" snapToObjects="1">
      <p:cViewPr varScale="1">
        <p:scale>
          <a:sx n="91" d="100"/>
          <a:sy n="91" d="100"/>
        </p:scale>
        <p:origin x="804" y="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3.fntdata"/><Relationship Id="rId79" Type="http://schemas.openxmlformats.org/officeDocument/2006/relationships/font" Target="fonts/font8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.fntdata"/><Relationship Id="rId80" Type="http://schemas.openxmlformats.org/officeDocument/2006/relationships/font" Target="fonts/font9.fntdata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font" Target="fonts/font4.fntdata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2.fntdata"/><Relationship Id="rId78" Type="http://schemas.openxmlformats.org/officeDocument/2006/relationships/font" Target="fonts/font7.fntdata"/><Relationship Id="rId8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5.fntdata"/><Relationship Id="rId7" Type="http://schemas.openxmlformats.org/officeDocument/2006/relationships/slide" Target="slides/slide6.xml"/><Relationship Id="rId71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egito\MPC_GAB_EM\Presta&#231;&#227;o%20de%20Contas\Rascunhos\Graficos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\\egito\MPC_GAB_EM\Presta&#231;&#227;o%20de%20Contas\Rascunhos\Graficos2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\\egito\MPC_GAB_EM\Presta&#231;&#227;o%20de%20Contas\Rascunhos\Graficos2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\\egito\MPC_GAB_EM\Presta&#231;&#227;o%20de%20Contas\Rascunhos\Graficos2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egito\MPC_GAB_EM\Presta&#231;&#227;o%20de%20Contas\Rascunhos\Graficos2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egito\MPC_GAB_EM\Presta&#231;&#227;o%20de%20Contas\Rascunhos\Graficos2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egito\MPC_GAB_EM\Presta&#231;&#227;o%20de%20Contas\Rascunhos\Graficos2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egito\MPC_GAB_EM\Presta&#231;&#227;o%20de%20Contas\Rascunhos\Graficos2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egito\MPC_GAB_EM\Presta&#231;&#227;o%20de%20Contas\Rascunhos\Graficos2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egito\MPC_GAB_EM\Presta&#231;&#227;o%20de%20Contas\Rascunhos\Graficos2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\\egito\MPC_GAB_EM\Presta&#231;&#227;o%20de%20Contas\Rascunhos\Graficos2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elbe\Desktop\Graficos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1600" dirty="0"/>
              <a:t>E</a:t>
            </a:r>
            <a:r>
              <a:rPr lang="pt-BR" sz="1600" dirty="0" smtClean="0"/>
              <a:t>ntrada </a:t>
            </a:r>
            <a:r>
              <a:rPr lang="pt-BR" sz="1600" dirty="0"/>
              <a:t>e Saída Total de Processos no </a:t>
            </a:r>
            <a:r>
              <a:rPr lang="pt-BR" sz="1600" dirty="0" smtClean="0"/>
              <a:t>Biênio (27/04/2020)</a:t>
            </a:r>
            <a:endParaRPr lang="pt-BR" sz="16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'C:\Users\helbert.silva\Desktop\[Graficos.xlsx]Planilha2'!$G$1</c:f>
              <c:strCache>
                <c:ptCount val="1"/>
                <c:pt idx="0">
                  <c:v>Processos</c:v>
                </c:pt>
              </c:strCache>
            </c:strRef>
          </c:tx>
          <c:spPr>
            <a:solidFill>
              <a:schemeClr val="accent1"/>
            </a:solidFill>
            <a:ln w="3175">
              <a:solidFill>
                <a:schemeClr val="tx1"/>
              </a:solidFill>
            </a:ln>
            <a:effectLst/>
            <a:sp3d contourW="3175">
              <a:contourClr>
                <a:schemeClr val="tx1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CA230A"/>
              </a:solidFill>
              <a:ln w="3175">
                <a:solidFill>
                  <a:schemeClr val="tx1"/>
                </a:solidFill>
              </a:ln>
              <a:effectLst/>
              <a:sp3d contourW="3175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784-44EE-BB8C-A1BE359A0378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3175">
                <a:solidFill>
                  <a:schemeClr val="tx1"/>
                </a:solidFill>
              </a:ln>
              <a:effectLst/>
              <a:sp3d contourW="3175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4784-44EE-BB8C-A1BE359A0378}"/>
              </c:ext>
            </c:extLst>
          </c:dPt>
          <c:dLbls>
            <c:dLbl>
              <c:idx val="0"/>
              <c:layout>
                <c:manualLayout>
                  <c:x val="4.6389937064505969E-2"/>
                  <c:y val="-7.47088551966600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4784-44EE-BB8C-A1BE359A0378}"/>
                </c:ext>
              </c:extLst>
            </c:dLbl>
            <c:dLbl>
              <c:idx val="1"/>
              <c:layout>
                <c:manualLayout>
                  <c:x val="3.5684566972696952E-2"/>
                  <c:y val="-7.91034937376401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4784-44EE-BB8C-A1BE359A03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[2]Planilha2!$F$2:$F$3</c:f>
              <c:strCache>
                <c:ptCount val="2"/>
                <c:pt idx="0">
                  <c:v>Entrada</c:v>
                </c:pt>
                <c:pt idx="1">
                  <c:v>Saída</c:v>
                </c:pt>
              </c:strCache>
            </c:strRef>
          </c:cat>
          <c:val>
            <c:numRef>
              <c:f>[2]Planilha2!$G$2:$G$3</c:f>
              <c:numCache>
                <c:formatCode>General</c:formatCode>
                <c:ptCount val="2"/>
                <c:pt idx="0">
                  <c:v>23057</c:v>
                </c:pt>
                <c:pt idx="1">
                  <c:v>22413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84-44EE-BB8C-A1BE359A03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31718271"/>
        <c:axId val="559820943"/>
        <c:axId val="0"/>
      </c:bar3DChart>
      <c:catAx>
        <c:axId val="7317182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59820943"/>
        <c:crosses val="autoZero"/>
        <c:auto val="1"/>
        <c:lblAlgn val="ctr"/>
        <c:lblOffset val="100"/>
        <c:noMultiLvlLbl val="0"/>
      </c:catAx>
      <c:valAx>
        <c:axId val="559820943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7317182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1600" b="0" i="0" baseline="0" dirty="0" smtClean="0">
                <a:effectLst/>
              </a:rPr>
              <a:t>Entrada e Saída de Processos de Prestação de Contas (Físicos – 22/05/2020) </a:t>
            </a:r>
            <a:endParaRPr lang="pt-BR" sz="1600" dirty="0">
              <a:effectLst/>
            </a:endParaRPr>
          </a:p>
        </c:rich>
      </c:tx>
      <c:layout>
        <c:manualLayout>
          <c:xMode val="edge"/>
          <c:yMode val="edge"/>
          <c:x val="0.16564087696275884"/>
          <c:y val="1.901798892104809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Planilha1!$C$2</c:f>
              <c:strCache>
                <c:ptCount val="1"/>
                <c:pt idx="0">
                  <c:v>Entrada e Saída de Processos de Prestação de Contas (Fisicos)</c:v>
                </c:pt>
              </c:strCache>
            </c:strRef>
          </c:tx>
          <c:spPr>
            <a:solidFill>
              <a:schemeClr val="accent1"/>
            </a:solidFill>
            <a:ln w="3175">
              <a:solidFill>
                <a:schemeClr val="tx1"/>
              </a:solidFill>
            </a:ln>
            <a:effectLst/>
            <a:sp3d contourW="3175">
              <a:contourClr>
                <a:schemeClr val="tx1"/>
              </a:contourClr>
            </a:sp3d>
          </c:spPr>
          <c:invertIfNegative val="0"/>
          <c:dPt>
            <c:idx val="1"/>
            <c:invertIfNegative val="0"/>
            <c:bubble3D val="0"/>
            <c:spPr>
              <a:solidFill>
                <a:srgbClr val="C00000"/>
              </a:solidFill>
              <a:ln w="3175">
                <a:solidFill>
                  <a:schemeClr val="tx1"/>
                </a:solidFill>
              </a:ln>
              <a:effectLst/>
              <a:sp3d contourW="3175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38B-4A06-99E5-E8A68ADA8238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 w="3175">
                <a:solidFill>
                  <a:schemeClr val="tx1"/>
                </a:solidFill>
              </a:ln>
              <a:effectLst/>
              <a:sp3d contourW="3175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638B-4A06-99E5-E8A68ADA8238}"/>
              </c:ext>
            </c:extLst>
          </c:dPt>
          <c:dLbls>
            <c:dLbl>
              <c:idx val="0"/>
              <c:layout>
                <c:manualLayout>
                  <c:x val="3.9532797046557648E-2"/>
                  <c:y val="-5.70539667631443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638B-4A06-99E5-E8A68ADA8238}"/>
                </c:ext>
              </c:extLst>
            </c:dLbl>
            <c:dLbl>
              <c:idx val="1"/>
              <c:layout>
                <c:manualLayout>
                  <c:x val="3.1296797661858201E-2"/>
                  <c:y val="-5.70539667631442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638B-4A06-99E5-E8A68ADA8238}"/>
                </c:ext>
              </c:extLst>
            </c:dLbl>
            <c:dLbl>
              <c:idx val="2"/>
              <c:layout>
                <c:manualLayout>
                  <c:x val="2.6355198031038432E-2"/>
                  <c:y val="-4.56431734105154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638B-4A06-99E5-E8A68ADA823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Planilha1!$B$3:$B$5</c:f>
              <c:strCache>
                <c:ptCount val="3"/>
                <c:pt idx="0">
                  <c:v>Processos que entraram na CAMP</c:v>
                </c:pt>
                <c:pt idx="1">
                  <c:v>Processos analisados</c:v>
                </c:pt>
                <c:pt idx="2">
                  <c:v>Processos aguardando análise / em análise</c:v>
                </c:pt>
              </c:strCache>
            </c:strRef>
          </c:cat>
          <c:val>
            <c:numRef>
              <c:f>Planilha1!$C$3:$C$5</c:f>
              <c:numCache>
                <c:formatCode>General</c:formatCode>
                <c:ptCount val="3"/>
                <c:pt idx="0">
                  <c:v>2941</c:v>
                </c:pt>
                <c:pt idx="1">
                  <c:v>2900</c:v>
                </c:pt>
                <c:pt idx="2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8B-4A06-99E5-E8A68ADA823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224413376"/>
        <c:axId val="1174319968"/>
        <c:axId val="0"/>
      </c:bar3DChart>
      <c:catAx>
        <c:axId val="1224413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174319968"/>
        <c:crosses val="autoZero"/>
        <c:auto val="1"/>
        <c:lblAlgn val="ctr"/>
        <c:lblOffset val="100"/>
        <c:noMultiLvlLbl val="0"/>
      </c:catAx>
      <c:valAx>
        <c:axId val="1174319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224413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1600" b="0" i="0" baseline="0" dirty="0" smtClean="0">
                <a:effectLst/>
              </a:rPr>
              <a:t>Prestações de contas eletrônicas analisadas por meio do SIMP (22/05/2020)</a:t>
            </a:r>
            <a:endParaRPr lang="pt-BR" sz="1600" dirty="0">
              <a:effectLst/>
            </a:endParaRPr>
          </a:p>
        </c:rich>
      </c:tx>
      <c:layout>
        <c:manualLayout>
          <c:xMode val="edge"/>
          <c:yMode val="edge"/>
          <c:x val="0.12010016950184789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Planilha1!$C$34</c:f>
              <c:strCache>
                <c:ptCount val="1"/>
                <c:pt idx="0">
                  <c:v>PRESTAÇÃO DE CONTAS ELETRÔNICAS ANALISADAS POR MEIO DO SIMP (EXERCÍCIOS 2017/2018)</c:v>
                </c:pt>
              </c:strCache>
            </c:strRef>
          </c:tx>
          <c:spPr>
            <a:solidFill>
              <a:schemeClr val="accent1"/>
            </a:solidFill>
            <a:ln w="3175">
              <a:solidFill>
                <a:schemeClr val="tx1"/>
              </a:solidFill>
            </a:ln>
            <a:effectLst/>
            <a:sp3d contourW="3175">
              <a:contourClr>
                <a:schemeClr val="tx1"/>
              </a:contourClr>
            </a:sp3d>
          </c:spPr>
          <c:invertIfNegative val="0"/>
          <c:dPt>
            <c:idx val="1"/>
            <c:invertIfNegative val="0"/>
            <c:bubble3D val="0"/>
            <c:spPr>
              <a:solidFill>
                <a:srgbClr val="C00000"/>
              </a:solidFill>
              <a:ln w="3175">
                <a:solidFill>
                  <a:schemeClr val="tx1"/>
                </a:solidFill>
              </a:ln>
              <a:effectLst/>
              <a:sp3d contourW="3175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1896-4CB2-A7A8-FB61CE8F157E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3175">
                <a:solidFill>
                  <a:schemeClr val="tx1"/>
                </a:solidFill>
              </a:ln>
              <a:effectLst/>
              <a:sp3d contourW="3175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1896-4CB2-A7A8-FB61CE8F157E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 w="3175">
                <a:solidFill>
                  <a:schemeClr val="tx1"/>
                </a:solidFill>
              </a:ln>
              <a:effectLst/>
              <a:sp3d contourW="3175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1896-4CB2-A7A8-FB61CE8F157E}"/>
              </c:ext>
            </c:extLst>
          </c:dPt>
          <c:dLbls>
            <c:dLbl>
              <c:idx val="0"/>
              <c:layout>
                <c:manualLayout>
                  <c:x val="1.5914350220213227E-2"/>
                  <c:y val="-3.55670122340564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1896-4CB2-A7A8-FB61CE8F157E}"/>
                </c:ext>
              </c:extLst>
            </c:dLbl>
            <c:dLbl>
              <c:idx val="1"/>
              <c:layout>
                <c:manualLayout>
                  <c:x val="2.2280090308298497E-2"/>
                  <c:y val="-3.95189024822849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1896-4CB2-A7A8-FB61CE8F157E}"/>
                </c:ext>
              </c:extLst>
            </c:dLbl>
            <c:dLbl>
              <c:idx val="2"/>
              <c:layout>
                <c:manualLayout>
                  <c:x val="2.0688655286277231E-2"/>
                  <c:y val="-4.34707927305134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1896-4CB2-A7A8-FB61CE8F157E}"/>
                </c:ext>
              </c:extLst>
            </c:dLbl>
            <c:dLbl>
              <c:idx val="3"/>
              <c:layout>
                <c:manualLayout>
                  <c:x val="2.5462960352341208E-2"/>
                  <c:y val="-4.34707927305134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1896-4CB2-A7A8-FB61CE8F157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Planilha1!$B$35:$B$38</c:f>
              <c:strCache>
                <c:ptCount val="4"/>
                <c:pt idx="0">
                  <c:v>ENTRADA</c:v>
                </c:pt>
                <c:pt idx="1">
                  <c:v>ANÁLISES FINALIZADAS E ENCAMINHADAS AO ARQUIVO</c:v>
                </c:pt>
                <c:pt idx="2">
                  <c:v>ANÁLISES REALIZADAS / AGUARDANDO DOCUMENTAÇÃO</c:v>
                </c:pt>
                <c:pt idx="3">
                  <c:v>AGUARDANDO DOCUMENTAÇÃO / PRAZO PARA ENCAMINHAMENTO EM VIGOR</c:v>
                </c:pt>
              </c:strCache>
            </c:strRef>
          </c:cat>
          <c:val>
            <c:numRef>
              <c:f>Planilha1!$C$35:$C$38</c:f>
              <c:numCache>
                <c:formatCode>General</c:formatCode>
                <c:ptCount val="4"/>
                <c:pt idx="0">
                  <c:v>701</c:v>
                </c:pt>
                <c:pt idx="1">
                  <c:v>336</c:v>
                </c:pt>
                <c:pt idx="2">
                  <c:v>121</c:v>
                </c:pt>
                <c:pt idx="3">
                  <c:v>244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896-4CB2-A7A8-FB61CE8F157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220216112"/>
        <c:axId val="1227994048"/>
        <c:axId val="0"/>
      </c:bar3DChart>
      <c:catAx>
        <c:axId val="1220216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227994048"/>
        <c:crosses val="autoZero"/>
        <c:auto val="1"/>
        <c:lblAlgn val="ctr"/>
        <c:lblOffset val="100"/>
        <c:noMultiLvlLbl val="0"/>
      </c:catAx>
      <c:valAx>
        <c:axId val="12279940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2202161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1600" b="0" i="1" baseline="0" dirty="0" smtClean="0">
                <a:effectLst/>
              </a:rPr>
              <a:t>Status</a:t>
            </a:r>
            <a:r>
              <a:rPr lang="pt-BR" sz="1600" b="0" i="0" baseline="0" dirty="0" smtClean="0">
                <a:effectLst/>
              </a:rPr>
              <a:t> do Desenvolvimento dos módulos do SIMP (27/05/2020)</a:t>
            </a:r>
            <a:endParaRPr lang="pt-BR" sz="1600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Planilha1!$C$44</c:f>
              <c:strCache>
                <c:ptCount val="1"/>
                <c:pt idx="0">
                  <c:v>Status do Desenvolvimento</c:v>
                </c:pt>
              </c:strCache>
            </c:strRef>
          </c:tx>
          <c:spPr>
            <a:solidFill>
              <a:schemeClr val="accent1"/>
            </a:solidFill>
            <a:ln w="3175">
              <a:solidFill>
                <a:schemeClr val="tx1"/>
              </a:solidFill>
            </a:ln>
            <a:effectLst/>
            <a:sp3d contourW="3175">
              <a:contourClr>
                <a:schemeClr val="tx1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3175">
                <a:solidFill>
                  <a:schemeClr val="tx1"/>
                </a:solidFill>
              </a:ln>
              <a:effectLst/>
              <a:sp3d contourW="3175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D7D-49E2-9EA3-1D2A650BC82A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 w="3175">
                <a:solidFill>
                  <a:schemeClr val="tx1"/>
                </a:solidFill>
              </a:ln>
              <a:effectLst/>
              <a:sp3d contourW="3175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AD7D-49E2-9EA3-1D2A650BC82A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/>
              </a:solidFill>
              <a:ln w="3175">
                <a:solidFill>
                  <a:schemeClr val="tx1"/>
                </a:solidFill>
              </a:ln>
              <a:effectLst/>
              <a:sp3d contourW="3175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D7D-49E2-9EA3-1D2A650BC82A}"/>
              </c:ext>
            </c:extLst>
          </c:dPt>
          <c:dPt>
            <c:idx val="4"/>
            <c:invertIfNegative val="0"/>
            <c:bubble3D val="0"/>
            <c:spPr>
              <a:solidFill>
                <a:srgbClr val="C00000"/>
              </a:solidFill>
              <a:ln w="3175">
                <a:solidFill>
                  <a:schemeClr val="tx1"/>
                </a:solidFill>
              </a:ln>
              <a:effectLst/>
              <a:sp3d contourW="3175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AD7D-49E2-9EA3-1D2A650BC82A}"/>
              </c:ext>
            </c:extLst>
          </c:dPt>
          <c:dPt>
            <c:idx val="5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 w="3175">
                <a:solidFill>
                  <a:schemeClr val="tx1"/>
                </a:solidFill>
              </a:ln>
              <a:effectLst/>
              <a:sp3d contourW="3175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AD7D-49E2-9EA3-1D2A650BC82A}"/>
              </c:ext>
            </c:extLst>
          </c:dPt>
          <c:dLbls>
            <c:dLbl>
              <c:idx val="0"/>
              <c:layout>
                <c:manualLayout>
                  <c:x val="1.2665514969117834E-2"/>
                  <c:y val="-3.08123232309753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D7D-49E2-9EA3-1D2A650BC82A}"/>
                </c:ext>
              </c:extLst>
            </c:dLbl>
            <c:dLbl>
              <c:idx val="1"/>
              <c:layout>
                <c:manualLayout>
                  <c:x val="1.5831893711397291E-2"/>
                  <c:y val="-2.31092424232315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D7D-49E2-9EA3-1D2A650BC82A}"/>
                </c:ext>
              </c:extLst>
            </c:dLbl>
            <c:dLbl>
              <c:idx val="2"/>
              <c:layout>
                <c:manualLayout>
                  <c:x val="1.8998272453676752E-2"/>
                  <c:y val="-2.31092424232315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D7D-49E2-9EA3-1D2A650BC82A}"/>
                </c:ext>
              </c:extLst>
            </c:dLbl>
            <c:dLbl>
              <c:idx val="3"/>
              <c:layout>
                <c:manualLayout>
                  <c:x val="1.7415083082537024E-2"/>
                  <c:y val="-2.6960782827103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D7D-49E2-9EA3-1D2A650BC82A}"/>
                </c:ext>
              </c:extLst>
            </c:dLbl>
            <c:dLbl>
              <c:idx val="4"/>
              <c:layout>
                <c:manualLayout>
                  <c:x val="2.0581461824816481E-2"/>
                  <c:y val="-3.08123232309753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D7D-49E2-9EA3-1D2A650BC82A}"/>
                </c:ext>
              </c:extLst>
            </c:dLbl>
            <c:dLbl>
              <c:idx val="5"/>
              <c:layout>
                <c:manualLayout>
                  <c:x val="1.8998272453676635E-2"/>
                  <c:y val="-3.08123232309753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D7D-49E2-9EA3-1D2A650BC82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Planilha1!$B$45:$B$50</c:f>
              <c:strCache>
                <c:ptCount val="6"/>
                <c:pt idx="0">
                  <c:v>Modulo I: Procedimentos (NI, PP e IC)</c:v>
                </c:pt>
                <c:pt idx="1">
                  <c:v>Modulo II: Julgamento de Contas</c:v>
                </c:pt>
                <c:pt idx="2">
                  <c:v>Modulo III: Multa e Restituição</c:v>
                </c:pt>
                <c:pt idx="3">
                  <c:v>Modulo IV: Consulta Externa (Integração com o Site do MPC)</c:v>
                </c:pt>
                <c:pt idx="4">
                  <c:v>Modulo V: Pedidos de Cooperação</c:v>
                </c:pt>
                <c:pt idx="5">
                  <c:v>Modulo VI: Assuntos Administrativos</c:v>
                </c:pt>
              </c:strCache>
            </c:strRef>
          </c:cat>
          <c:val>
            <c:numRef>
              <c:f>Planilha1!$C$45:$C$50</c:f>
              <c:numCache>
                <c:formatCode>0%</c:formatCode>
                <c:ptCount val="6"/>
                <c:pt idx="0">
                  <c:v>0.9</c:v>
                </c:pt>
                <c:pt idx="1">
                  <c:v>1</c:v>
                </c:pt>
                <c:pt idx="2">
                  <c:v>0.5</c:v>
                </c:pt>
                <c:pt idx="3">
                  <c:v>1</c:v>
                </c:pt>
                <c:pt idx="4">
                  <c:v>0.9</c:v>
                </c:pt>
                <c:pt idx="5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7D-49E2-9EA3-1D2A650BC8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565946624"/>
        <c:axId val="1174290016"/>
        <c:axId val="0"/>
      </c:bar3DChart>
      <c:catAx>
        <c:axId val="1565946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174290016"/>
        <c:crosses val="autoZero"/>
        <c:auto val="1"/>
        <c:lblAlgn val="ctr"/>
        <c:lblOffset val="100"/>
        <c:noMultiLvlLbl val="0"/>
      </c:catAx>
      <c:valAx>
        <c:axId val="1174290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5659466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1600" b="0" i="0" baseline="0" dirty="0" smtClean="0">
                <a:effectLst/>
              </a:rPr>
              <a:t>Entrada de Processos (27/04/2020)</a:t>
            </a:r>
            <a:endParaRPr lang="pt-BR" sz="1600" dirty="0"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spPr>
            <a:ln w="3175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3175">
                <a:solidFill>
                  <a:schemeClr val="tx1"/>
                </a:solidFill>
              </a:ln>
              <a:effectLst/>
              <a:sp3d contourW="3175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7053-4B80-9017-D9CFD435F620}"/>
              </c:ext>
            </c:extLst>
          </c:dPt>
          <c:dPt>
            <c:idx val="1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3175">
                <a:solidFill>
                  <a:schemeClr val="tx1"/>
                </a:solidFill>
              </a:ln>
              <a:effectLst/>
              <a:sp3d contourW="3175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7053-4B80-9017-D9CFD435F620}"/>
              </c:ext>
            </c:extLst>
          </c:dPt>
          <c:dPt>
            <c:idx val="2"/>
            <c:bubble3D val="0"/>
            <c:spPr>
              <a:solidFill>
                <a:srgbClr val="CA230A"/>
              </a:solidFill>
              <a:ln w="3175">
                <a:solidFill>
                  <a:schemeClr val="tx1"/>
                </a:solidFill>
              </a:ln>
              <a:effectLst/>
              <a:sp3d contourW="3175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7053-4B80-9017-D9CFD435F62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[2]Planilha2!$A$18:$C$18</c:f>
              <c:strCache>
                <c:ptCount val="3"/>
                <c:pt idx="0">
                  <c:v>MEDIDAS CABÍVEIS</c:v>
                </c:pt>
                <c:pt idx="1">
                  <c:v>PARECER DO MINISTÉRIO PÚBLICO DE CONTAS</c:v>
                </c:pt>
                <c:pt idx="2">
                  <c:v>INTIMAÇÃO AO PROCURADOR</c:v>
                </c:pt>
              </c:strCache>
            </c:strRef>
          </c:cat>
          <c:val>
            <c:numRef>
              <c:f>[2]Planilha2!$A$19:$C$19</c:f>
              <c:numCache>
                <c:formatCode>General</c:formatCode>
                <c:ptCount val="3"/>
                <c:pt idx="0">
                  <c:v>2648</c:v>
                </c:pt>
                <c:pt idx="1">
                  <c:v>20296</c:v>
                </c:pt>
                <c:pt idx="2">
                  <c:v>113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053-4B80-9017-D9CFD435F620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1600" b="0" i="0" baseline="0" dirty="0" smtClean="0">
                <a:effectLst/>
              </a:rPr>
              <a:t>Saída de Processos (27/04/2020)</a:t>
            </a:r>
            <a:endParaRPr lang="pt-BR" sz="1600" dirty="0"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spPr>
            <a:ln w="3175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3175">
                <a:solidFill>
                  <a:schemeClr val="tx1"/>
                </a:solidFill>
              </a:ln>
              <a:effectLst/>
              <a:sp3d contourW="3175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7B7-4312-BB67-7378D81C88EA}"/>
              </c:ext>
            </c:extLst>
          </c:dPt>
          <c:dPt>
            <c:idx val="1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3175">
                <a:solidFill>
                  <a:schemeClr val="tx1"/>
                </a:solidFill>
              </a:ln>
              <a:effectLst/>
              <a:sp3d contourW="3175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7B7-4312-BB67-7378D81C88EA}"/>
              </c:ext>
            </c:extLst>
          </c:dPt>
          <c:dPt>
            <c:idx val="2"/>
            <c:bubble3D val="0"/>
            <c:spPr>
              <a:solidFill>
                <a:schemeClr val="bg1">
                  <a:lumMod val="65000"/>
                </a:schemeClr>
              </a:solidFill>
              <a:ln w="3175">
                <a:solidFill>
                  <a:schemeClr val="tx1"/>
                </a:solidFill>
              </a:ln>
              <a:effectLst/>
              <a:sp3d contourW="3175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87B7-4312-BB67-7378D81C88EA}"/>
              </c:ext>
            </c:extLst>
          </c:dPt>
          <c:dPt>
            <c:idx val="3"/>
            <c:bubble3D val="0"/>
            <c:spPr>
              <a:solidFill>
                <a:srgbClr val="C00000"/>
              </a:solidFill>
              <a:ln w="3175">
                <a:solidFill>
                  <a:schemeClr val="tx1"/>
                </a:solidFill>
              </a:ln>
              <a:effectLst/>
              <a:sp3d contourW="3175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87B7-4312-BB67-7378D81C88E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[2]Planilha2!$A$24:$D$24</c:f>
              <c:strCache>
                <c:ptCount val="4"/>
                <c:pt idx="0">
                  <c:v>PROVIDÊNCIAS  CABÍVEIS</c:v>
                </c:pt>
                <c:pt idx="1">
                  <c:v>CONCLUSÃO AO RELATOR</c:v>
                </c:pt>
                <c:pt idx="2">
                  <c:v>CONCLUSÃO AO RELATOR DO RECURSO</c:v>
                </c:pt>
                <c:pt idx="3">
                  <c:v>ARQUIVAMENTO</c:v>
                </c:pt>
              </c:strCache>
            </c:strRef>
          </c:cat>
          <c:val>
            <c:numRef>
              <c:f>[2]Planilha2!$A$25:$D$25</c:f>
              <c:numCache>
                <c:formatCode>General</c:formatCode>
                <c:ptCount val="4"/>
                <c:pt idx="0">
                  <c:v>954</c:v>
                </c:pt>
                <c:pt idx="1">
                  <c:v>19717</c:v>
                </c:pt>
                <c:pt idx="2">
                  <c:v>567</c:v>
                </c:pt>
                <c:pt idx="3">
                  <c:v>1226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7B7-4312-BB67-7378D81C88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1600" dirty="0"/>
              <a:t>Processos em andamento (dados do dia </a:t>
            </a:r>
            <a:r>
              <a:rPr lang="pt-BR" sz="1600" dirty="0" smtClean="0"/>
              <a:t>22/05/2020)</a:t>
            </a:r>
            <a:endParaRPr lang="pt-BR" sz="16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Planilha1!$C$54</c:f>
              <c:strCache>
                <c:ptCount val="1"/>
                <c:pt idx="0">
                  <c:v>Processos em andamento (dados do dia 22.05.20)</c:v>
                </c:pt>
              </c:strCache>
            </c:strRef>
          </c:tx>
          <c:spPr>
            <a:ln w="3175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3175">
                <a:solidFill>
                  <a:schemeClr val="tx1"/>
                </a:solidFill>
              </a:ln>
              <a:effectLst/>
              <a:sp3d contourW="3175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7F1-49EB-83FE-F0459EF73372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 w="3175">
                <a:solidFill>
                  <a:schemeClr val="tx1"/>
                </a:solidFill>
              </a:ln>
              <a:effectLst/>
              <a:sp3d contourW="3175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7F1-49EB-83FE-F0459EF73372}"/>
              </c:ext>
            </c:extLst>
          </c:dPt>
          <c:dLbls>
            <c:dLbl>
              <c:idx val="1"/>
              <c:layout>
                <c:manualLayout>
                  <c:x val="-2.298895450568679E-2"/>
                  <c:y val="-3.159193642461358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97F1-49EB-83FE-F0459EF7337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Planilha1!$B$55:$B$56</c:f>
              <c:strCache>
                <c:ptCount val="2"/>
                <c:pt idx="0">
                  <c:v>Aguardando Parecer</c:v>
                </c:pt>
                <c:pt idx="1">
                  <c:v>Aguardando Medidas Cabíveis</c:v>
                </c:pt>
              </c:strCache>
            </c:strRef>
          </c:cat>
          <c:val>
            <c:numRef>
              <c:f>Planilha1!$C$55:$C$56</c:f>
              <c:numCache>
                <c:formatCode>General</c:formatCode>
                <c:ptCount val="2"/>
                <c:pt idx="0">
                  <c:v>1760</c:v>
                </c:pt>
                <c:pt idx="1">
                  <c:v>542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7F1-49EB-83FE-F0459EF73372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1600" b="0" i="0" baseline="0" dirty="0" smtClean="0">
                <a:effectLst/>
              </a:rPr>
              <a:t>Procedimentos autuados e arquivados </a:t>
            </a:r>
            <a:r>
              <a:rPr lang="pt-BR" sz="1600" b="0" i="0" baseline="0" smtClean="0">
                <a:effectLst/>
              </a:rPr>
              <a:t>(22/05/2020</a:t>
            </a:r>
            <a:r>
              <a:rPr lang="pt-BR" sz="1600" b="0" i="0" baseline="0" dirty="0" smtClean="0">
                <a:effectLst/>
              </a:rPr>
              <a:t>)</a:t>
            </a:r>
            <a:endParaRPr lang="pt-BR" sz="1600" dirty="0"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Planilha2!$B$33</c:f>
              <c:strCache>
                <c:ptCount val="1"/>
                <c:pt idx="0">
                  <c:v>AUTUADO NO PERÍODO 2018/2020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  <a:effectLst/>
            <a:sp3d contourW="3175">
              <a:contourClr>
                <a:schemeClr val="tx1"/>
              </a:contourClr>
            </a:sp3d>
          </c:spPr>
          <c:invertIfNegative val="0"/>
          <c:dLbls>
            <c:dLbl>
              <c:idx val="0"/>
              <c:layout>
                <c:manualLayout>
                  <c:x val="2.5403681840288021E-2"/>
                  <c:y val="-3.77346717752083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F6F9-403F-B38E-AC3D9A9A5267}"/>
                </c:ext>
              </c:extLst>
            </c:dLbl>
            <c:dLbl>
              <c:idx val="1"/>
              <c:layout>
                <c:manualLayout>
                  <c:x val="6.7743151574100853E-3"/>
                  <c:y val="-4.15081389527291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F6F9-403F-B38E-AC3D9A9A5267}"/>
                </c:ext>
              </c:extLst>
            </c:dLbl>
            <c:dLbl>
              <c:idx val="2"/>
              <c:layout>
                <c:manualLayout>
                  <c:x val="2.0322945472230441E-2"/>
                  <c:y val="-3.77346717752083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F6F9-403F-B38E-AC3D9A9A526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Planilha2!$A$34:$A$37</c:f>
              <c:strCache>
                <c:ptCount val="3"/>
                <c:pt idx="0">
                  <c:v>NOTÍCIA DE IRREGULARIDADE</c:v>
                </c:pt>
                <c:pt idx="1">
                  <c:v>PROCEDIMENTO PREPARATÓRIO</c:v>
                </c:pt>
                <c:pt idx="2">
                  <c:v>INQUÉRITO CIVIL</c:v>
                </c:pt>
              </c:strCache>
            </c:strRef>
          </c:cat>
          <c:val>
            <c:numRef>
              <c:f>Planilha2!$B$34:$B$37</c:f>
              <c:numCache>
                <c:formatCode>General</c:formatCode>
                <c:ptCount val="3"/>
                <c:pt idx="0">
                  <c:v>239</c:v>
                </c:pt>
                <c:pt idx="1">
                  <c:v>140</c:v>
                </c:pt>
                <c:pt idx="2">
                  <c:v>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F9-403F-B38E-AC3D9A9A5267}"/>
            </c:ext>
          </c:extLst>
        </c:ser>
        <c:ser>
          <c:idx val="1"/>
          <c:order val="1"/>
          <c:tx>
            <c:strRef>
              <c:f>Planilha2!$D$33</c:f>
              <c:strCache>
                <c:ptCount val="1"/>
                <c:pt idx="0">
                  <c:v>ARQUIVADO NO PERÍODO</c:v>
                </c:pt>
              </c:strCache>
            </c:strRef>
          </c:tx>
          <c:spPr>
            <a:solidFill>
              <a:srgbClr val="C00000"/>
            </a:solidFill>
            <a:ln w="3175">
              <a:solidFill>
                <a:schemeClr val="tx1"/>
              </a:solidFill>
            </a:ln>
            <a:effectLst/>
            <a:sp3d contourW="3175">
              <a:contourClr>
                <a:schemeClr val="tx1"/>
              </a:contourClr>
            </a:sp3d>
          </c:spPr>
          <c:invertIfNegative val="0"/>
          <c:dLbls>
            <c:dLbl>
              <c:idx val="0"/>
              <c:layout>
                <c:manualLayout>
                  <c:x val="2.201652426158298E-2"/>
                  <c:y val="-3.77346717752083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F6F9-403F-B38E-AC3D9A9A5267}"/>
                </c:ext>
              </c:extLst>
            </c:dLbl>
            <c:dLbl>
              <c:idx val="1"/>
              <c:layout>
                <c:manualLayout>
                  <c:x val="2.3710103050935516E-2"/>
                  <c:y val="-3.39612045976875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F6F9-403F-B38E-AC3D9A9A5267}"/>
                </c:ext>
              </c:extLst>
            </c:dLbl>
            <c:dLbl>
              <c:idx val="2"/>
              <c:layout>
                <c:manualLayout>
                  <c:x val="2.7097260629640588E-2"/>
                  <c:y val="-3.39612045976874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F6F9-403F-B38E-AC3D9A9A526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Planilha2!$A$34:$A$37</c:f>
              <c:strCache>
                <c:ptCount val="3"/>
                <c:pt idx="0">
                  <c:v>NOTÍCIA DE IRREGULARIDADE</c:v>
                </c:pt>
                <c:pt idx="1">
                  <c:v>PROCEDIMENTO PREPARATÓRIO</c:v>
                </c:pt>
                <c:pt idx="2">
                  <c:v>INQUÉRITO CIVIL</c:v>
                </c:pt>
              </c:strCache>
            </c:strRef>
          </c:cat>
          <c:val>
            <c:numRef>
              <c:f>Planilha2!$D$34:$D$37</c:f>
              <c:numCache>
                <c:formatCode>General</c:formatCode>
                <c:ptCount val="3"/>
                <c:pt idx="0">
                  <c:v>205</c:v>
                </c:pt>
                <c:pt idx="1">
                  <c:v>172</c:v>
                </c:pt>
                <c:pt idx="2">
                  <c:v>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6F9-403F-B38E-AC3D9A9A526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84026704"/>
        <c:axId val="284033776"/>
        <c:axId val="0"/>
      </c:bar3DChart>
      <c:catAx>
        <c:axId val="284026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84033776"/>
        <c:crosses val="autoZero"/>
        <c:auto val="1"/>
        <c:lblAlgn val="ctr"/>
        <c:lblOffset val="100"/>
        <c:noMultiLvlLbl val="0"/>
      </c:catAx>
      <c:valAx>
        <c:axId val="284033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840267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1600" b="0" i="0" baseline="0" dirty="0" smtClean="0">
                <a:effectLst/>
              </a:rPr>
              <a:t>Procedimentos em andamento (dados do dia 22/05/2020)</a:t>
            </a:r>
            <a:endParaRPr lang="pt-BR" sz="1600" dirty="0"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187507121654015E-2"/>
          <c:y val="0.17530225169976188"/>
          <c:w val="0.93888888888888888"/>
          <c:h val="0.62744234640572838"/>
        </c:manualLayout>
      </c:layout>
      <c:pie3DChart>
        <c:varyColors val="1"/>
        <c:ser>
          <c:idx val="0"/>
          <c:order val="0"/>
          <c:tx>
            <c:strRef>
              <c:f>'C:\Users\helbert.silva\Desktop\[Graficos.xlsx]Planilha2'!$C$45</c:f>
              <c:strCache>
                <c:ptCount val="1"/>
                <c:pt idx="0">
                  <c:v>EM ANDAMENTO</c:v>
                </c:pt>
              </c:strCache>
            </c:strRef>
          </c:tx>
          <c:spPr>
            <a:ln w="3175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3175">
                <a:solidFill>
                  <a:schemeClr val="tx1"/>
                </a:solidFill>
              </a:ln>
              <a:effectLst/>
              <a:sp3d contourW="3175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562-4349-B6B6-CB36D92B2050}"/>
              </c:ext>
            </c:extLst>
          </c:dPt>
          <c:dPt>
            <c:idx val="1"/>
            <c:bubble3D val="0"/>
            <c:spPr>
              <a:solidFill>
                <a:srgbClr val="CA230A"/>
              </a:solidFill>
              <a:ln w="3175">
                <a:solidFill>
                  <a:schemeClr val="tx1"/>
                </a:solidFill>
              </a:ln>
              <a:effectLst/>
              <a:sp3d contourW="3175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3562-4349-B6B6-CB36D92B2050}"/>
              </c:ext>
            </c:extLst>
          </c:dPt>
          <c:dPt>
            <c:idx val="2"/>
            <c:bubble3D val="0"/>
            <c:spPr>
              <a:solidFill>
                <a:schemeClr val="accent1"/>
              </a:solidFill>
              <a:ln w="3175">
                <a:solidFill>
                  <a:schemeClr val="tx1"/>
                </a:solidFill>
              </a:ln>
              <a:effectLst/>
              <a:sp3d contourW="3175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3562-4349-B6B6-CB36D92B2050}"/>
              </c:ext>
            </c:extLst>
          </c:dPt>
          <c:dLbls>
            <c:dLbl>
              <c:idx val="0"/>
              <c:layout>
                <c:manualLayout>
                  <c:x val="3.4972289809847199E-3"/>
                  <c:y val="-0.1521877881408755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3562-4349-B6B6-CB36D92B2050}"/>
                </c:ext>
              </c:extLst>
            </c:dLbl>
            <c:dLbl>
              <c:idx val="1"/>
              <c:layout>
                <c:manualLayout>
                  <c:x val="-2.962422576027466E-2"/>
                  <c:y val="-0.1525439697590316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3562-4349-B6B6-CB36D92B2050}"/>
                </c:ext>
              </c:extLst>
            </c:dLbl>
            <c:dLbl>
              <c:idx val="2"/>
              <c:layout>
                <c:manualLayout>
                  <c:x val="1.6367217125252604E-3"/>
                  <c:y val="-1.796534123060747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3562-4349-B6B6-CB36D92B205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[1]Planilha2!$A$46:$A$48</c:f>
              <c:strCache>
                <c:ptCount val="3"/>
                <c:pt idx="0">
                  <c:v>NOTÍCIAS DE IRREGULARIDADE</c:v>
                </c:pt>
                <c:pt idx="1">
                  <c:v>PROCEDIMENTO PREPARATÓRIO</c:v>
                </c:pt>
                <c:pt idx="2">
                  <c:v>INQUÉRITO CIVIL</c:v>
                </c:pt>
              </c:strCache>
            </c:strRef>
          </c:cat>
          <c:val>
            <c:numRef>
              <c:f>[1]Planilha2!$C$46:$C$48</c:f>
              <c:numCache>
                <c:formatCode>General</c:formatCode>
                <c:ptCount val="3"/>
                <c:pt idx="0">
                  <c:v>95</c:v>
                </c:pt>
                <c:pt idx="1">
                  <c:v>50</c:v>
                </c:pt>
                <c:pt idx="2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562-4349-B6B6-CB36D92B2050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1800" b="0" i="0" baseline="0" dirty="0" smtClean="0">
                <a:effectLst/>
              </a:rPr>
              <a:t>Andamento das Representações (24/04/2020)</a:t>
            </a:r>
            <a:endParaRPr lang="pt-BR" dirty="0"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Planilha2!$C$52</c:f>
              <c:strCache>
                <c:ptCount val="1"/>
                <c:pt idx="0">
                  <c:v>Representaçãoes</c:v>
                </c:pt>
              </c:strCache>
            </c:strRef>
          </c:tx>
          <c:spPr>
            <a:ln w="3175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C00000"/>
              </a:solidFill>
              <a:ln w="3175">
                <a:solidFill>
                  <a:schemeClr val="tx1"/>
                </a:solidFill>
              </a:ln>
              <a:effectLst/>
              <a:sp3d contourW="3175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1E83-4078-8F07-6021339F4ADD}"/>
              </c:ext>
            </c:extLst>
          </c:dPt>
          <c:dPt>
            <c:idx val="1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3175">
                <a:solidFill>
                  <a:schemeClr val="tx1"/>
                </a:solidFill>
              </a:ln>
              <a:effectLst/>
              <a:sp3d contourW="3175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1E83-4078-8F07-6021339F4ADD}"/>
              </c:ext>
            </c:extLst>
          </c:dPt>
          <c:dLbls>
            <c:dLbl>
              <c:idx val="0"/>
              <c:layout>
                <c:manualLayout>
                  <c:x val="-1.0733559986438034E-2"/>
                  <c:y val="-1.484998676997717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1E83-4078-8F07-6021339F4ADD}"/>
                </c:ext>
              </c:extLst>
            </c:dLbl>
            <c:dLbl>
              <c:idx val="1"/>
              <c:layout>
                <c:manualLayout>
                  <c:x val="-0.15257764459500239"/>
                  <c:y val="-0.16649047787350069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1E83-4078-8F07-6021339F4AD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Planilha2!$B$53:$B$54</c:f>
              <c:strCache>
                <c:ptCount val="2"/>
                <c:pt idx="0">
                  <c:v>Julgadas</c:v>
                </c:pt>
                <c:pt idx="1">
                  <c:v>Em andamento </c:v>
                </c:pt>
              </c:strCache>
            </c:strRef>
          </c:cat>
          <c:val>
            <c:numRef>
              <c:f>Planilha2!$C$53:$C$54</c:f>
              <c:numCache>
                <c:formatCode>General</c:formatCode>
                <c:ptCount val="2"/>
                <c:pt idx="0">
                  <c:v>21</c:v>
                </c:pt>
                <c:pt idx="1">
                  <c:v>299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E83-4078-8F07-6021339F4A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1600" b="0" i="0" baseline="0" dirty="0" smtClean="0">
                <a:effectLst/>
              </a:rPr>
              <a:t>Resultado das 21 Representações julgadas (24/04/2020)</a:t>
            </a:r>
            <a:endParaRPr lang="pt-BR" sz="1600" dirty="0"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361703880287735E-3"/>
          <c:y val="0.30915755043946569"/>
          <c:w val="0.82378016771585971"/>
          <c:h val="0.47398408780956025"/>
        </c:manualLayout>
      </c:layout>
      <c:pie3DChart>
        <c:varyColors val="1"/>
        <c:ser>
          <c:idx val="0"/>
          <c:order val="0"/>
          <c:tx>
            <c:strRef>
              <c:f>Planilha2!$C$56</c:f>
              <c:strCache>
                <c:ptCount val="1"/>
                <c:pt idx="0">
                  <c:v>Representaçãoes Julgadas</c:v>
                </c:pt>
              </c:strCache>
            </c:strRef>
          </c:tx>
          <c:spPr>
            <a:ln w="3175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3175">
                <a:solidFill>
                  <a:schemeClr val="tx1"/>
                </a:solidFill>
              </a:ln>
              <a:effectLst/>
              <a:sp3d contourW="3175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DCF-4C63-A695-EC41CF322D88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 w="3175">
                <a:solidFill>
                  <a:schemeClr val="tx1"/>
                </a:solidFill>
              </a:ln>
              <a:effectLst/>
              <a:sp3d contourW="3175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DCF-4C63-A695-EC41CF322D88}"/>
              </c:ext>
            </c:extLst>
          </c:dPt>
          <c:dPt>
            <c:idx val="2"/>
            <c:bubble3D val="0"/>
            <c:spPr>
              <a:solidFill>
                <a:schemeClr val="bg1">
                  <a:lumMod val="75000"/>
                </a:schemeClr>
              </a:solidFill>
              <a:ln w="3175">
                <a:solidFill>
                  <a:schemeClr val="tx1"/>
                </a:solidFill>
              </a:ln>
              <a:effectLst/>
              <a:sp3d contourW="3175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ADCF-4C63-A695-EC41CF322D8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3175">
                <a:solidFill>
                  <a:schemeClr val="tx1"/>
                </a:solidFill>
              </a:ln>
              <a:effectLst/>
              <a:sp3d contourW="3175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ADCF-4C63-A695-EC41CF322D88}"/>
              </c:ext>
            </c:extLst>
          </c:dPt>
          <c:dPt>
            <c:idx val="4"/>
            <c:bubble3D val="0"/>
            <c:spPr>
              <a:solidFill>
                <a:schemeClr val="accent1"/>
              </a:solidFill>
              <a:ln w="3175">
                <a:solidFill>
                  <a:schemeClr val="tx1"/>
                </a:solidFill>
              </a:ln>
              <a:effectLst/>
              <a:sp3d contourW="3175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ADCF-4C63-A695-EC41CF322D88}"/>
              </c:ext>
            </c:extLst>
          </c:dPt>
          <c:dLbls>
            <c:dLbl>
              <c:idx val="1"/>
              <c:layout>
                <c:manualLayout>
                  <c:x val="1.6328946363737143E-3"/>
                  <c:y val="-9.917640548607145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ADCF-4C63-A695-EC41CF322D8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Planilha2!$B$57:$B$61</c:f>
              <c:strCache>
                <c:ptCount val="5"/>
                <c:pt idx="0">
                  <c:v>Procedente</c:v>
                </c:pt>
                <c:pt idx="1">
                  <c:v>Parcialmente procedente</c:v>
                </c:pt>
                <c:pt idx="2">
                  <c:v>Improcedente</c:v>
                </c:pt>
                <c:pt idx="3">
                  <c:v>Extintas sem julgamento do mérito por perda do objeto</c:v>
                </c:pt>
                <c:pt idx="4">
                  <c:v> Prescrição</c:v>
                </c:pt>
              </c:strCache>
            </c:strRef>
          </c:cat>
          <c:val>
            <c:numRef>
              <c:f>Planilha2!$C$57:$C$61</c:f>
              <c:numCache>
                <c:formatCode>General</c:formatCode>
                <c:ptCount val="5"/>
                <c:pt idx="0">
                  <c:v>6</c:v>
                </c:pt>
                <c:pt idx="1">
                  <c:v>1</c:v>
                </c:pt>
                <c:pt idx="2">
                  <c:v>3</c:v>
                </c:pt>
                <c:pt idx="3">
                  <c:v>3</c:v>
                </c:pt>
                <c:pt idx="4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DCF-4C63-A695-EC41CF322D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6764516427968434"/>
          <c:y val="0.2521216676016102"/>
          <c:w val="0.30666138370670426"/>
          <c:h val="0.7237555226038958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pt-BR" sz="1600" b="0" i="0" u="none" strike="noStrike" kern="1200" spc="0" baseline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rPr>
              <a:t>Andamento dos Pedidos </a:t>
            </a:r>
            <a:r>
              <a:rPr lang="pt-BR" sz="1600" b="0" i="0" u="none" strike="noStrike" kern="1200" spc="0" baseline="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rPr>
              <a:t>de </a:t>
            </a:r>
            <a:r>
              <a:rPr lang="pt-BR" sz="1600" b="0" i="0" u="none" strike="noStrike" kern="1200" spc="0" baseline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rPr>
              <a:t>Cooperação (05/05/2020)</a:t>
            </a:r>
            <a:endParaRPr lang="pt-BR" sz="1600" b="0" i="0" u="none" strike="noStrike" kern="1200" spc="0" baseline="0" dirty="0">
              <a:solidFill>
                <a:prstClr val="black">
                  <a:lumMod val="65000"/>
                  <a:lumOff val="35000"/>
                </a:prstClr>
              </a:solidFill>
              <a:latin typeface="+mn-lt"/>
              <a:ea typeface="+mn-ea"/>
              <a:cs typeface="+mn-cs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sz="1400" b="0" i="0" u="none" strike="noStrike" kern="1200" spc="0" baseline="0">
              <a:solidFill>
                <a:prstClr val="black">
                  <a:lumMod val="65000"/>
                  <a:lumOff val="35000"/>
                </a:prst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[Graficos.xlsx]Planilha2!$C$67</c:f>
              <c:strCache>
                <c:ptCount val="1"/>
                <c:pt idx="0">
                  <c:v>Pedidos de Cooperação</c:v>
                </c:pt>
              </c:strCache>
            </c:strRef>
          </c:tx>
          <c:spPr>
            <a:solidFill>
              <a:schemeClr val="accent1"/>
            </a:solidFill>
            <a:ln w="3175">
              <a:solidFill>
                <a:schemeClr val="tx1"/>
              </a:solidFill>
            </a:ln>
            <a:effectLst/>
            <a:sp3d contourW="3175">
              <a:contourClr>
                <a:schemeClr val="tx1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6"/>
              </a:solidFill>
              <a:ln w="3175">
                <a:solidFill>
                  <a:schemeClr val="tx1"/>
                </a:solidFill>
              </a:ln>
              <a:effectLst/>
              <a:sp3d contourW="3175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EA21-49FD-82D8-63D2CBFA8EFC}"/>
              </c:ext>
            </c:extLst>
          </c:dPt>
          <c:dPt>
            <c:idx val="1"/>
            <c:invertIfNegative val="0"/>
            <c:bubble3D val="0"/>
            <c:spPr>
              <a:solidFill>
                <a:srgbClr val="D62A2A"/>
              </a:solidFill>
              <a:ln w="3175">
                <a:solidFill>
                  <a:schemeClr val="tx1"/>
                </a:solidFill>
              </a:ln>
              <a:effectLst/>
              <a:sp3d contourW="3175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A21-49FD-82D8-63D2CBFA8EFC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3175">
                <a:solidFill>
                  <a:schemeClr val="tx1"/>
                </a:solidFill>
              </a:ln>
              <a:effectLst/>
              <a:sp3d contourW="3175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A21-49FD-82D8-63D2CBFA8EFC}"/>
              </c:ext>
            </c:extLst>
          </c:dPt>
          <c:dLbls>
            <c:dLbl>
              <c:idx val="0"/>
              <c:layout>
                <c:manualLayout>
                  <c:x val="3.1927044329430145E-2"/>
                  <c:y val="-6.161774228710828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EA21-49FD-82D8-63D2CBFA8EFC}"/>
                </c:ext>
              </c:extLst>
            </c:dLbl>
            <c:dLbl>
              <c:idx val="1"/>
              <c:layout>
                <c:manualLayout>
                  <c:x val="2.4832145589556768E-2"/>
                  <c:y val="-6.161774228710828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EA21-49FD-82D8-63D2CBFA8EFC}"/>
                </c:ext>
              </c:extLst>
            </c:dLbl>
            <c:dLbl>
              <c:idx val="2"/>
              <c:layout>
                <c:manualLayout>
                  <c:x val="2.4832145589556768E-2"/>
                  <c:y val="-5.340204331549388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EA21-49FD-82D8-63D2CBFA8EF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[Graficos.xlsx]Planilha2!$B$68:$B$70</c:f>
              <c:strCache>
                <c:ptCount val="3"/>
                <c:pt idx="0">
                  <c:v>DISTRIBUÍDOS</c:v>
                </c:pt>
                <c:pt idx="1">
                  <c:v>EM ANDAMENTO</c:v>
                </c:pt>
                <c:pt idx="2">
                  <c:v>FINALIZADOS NO PERÍODO</c:v>
                </c:pt>
              </c:strCache>
            </c:strRef>
          </c:cat>
          <c:val>
            <c:numRef>
              <c:f>[Graficos.xlsx]Planilha2!$C$68:$C$70</c:f>
              <c:numCache>
                <c:formatCode>General</c:formatCode>
                <c:ptCount val="3"/>
                <c:pt idx="0">
                  <c:v>32</c:v>
                </c:pt>
                <c:pt idx="1">
                  <c:v>5</c:v>
                </c:pt>
                <c:pt idx="2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A21-49FD-82D8-63D2CBFA8E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7242240"/>
        <c:axId val="87243776"/>
        <c:axId val="0"/>
      </c:bar3DChart>
      <c:catAx>
        <c:axId val="87242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87243776"/>
        <c:crosses val="autoZero"/>
        <c:auto val="1"/>
        <c:lblAlgn val="ctr"/>
        <c:lblOffset val="100"/>
        <c:noMultiLvlLbl val="0"/>
      </c:catAx>
      <c:valAx>
        <c:axId val="87243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87242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FC5808-AD0D-2E45-B8B7-034EA4775D20}" type="doc">
      <dgm:prSet loTypeId="urn:microsoft.com/office/officeart/2005/8/layout/venn3" loCatId="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734C6A84-226A-FC41-9F84-871C291D586B}">
      <dgm:prSet phldrT="[Text]" custT="1"/>
      <dgm:spPr>
        <a:solidFill>
          <a:srgbClr val="FFFFCC"/>
        </a:solidFill>
      </dgm:spPr>
      <dgm:t>
        <a:bodyPr/>
        <a:lstStyle/>
        <a:p>
          <a:r>
            <a:rPr lang="en-US" sz="1400" b="0" dirty="0" smtClean="0">
              <a:solidFill>
                <a:srgbClr val="000000"/>
              </a:solidFill>
            </a:rPr>
            <a:t>I</a:t>
          </a:r>
        </a:p>
        <a:p>
          <a:r>
            <a:rPr lang="en-US" sz="1400" b="0" dirty="0" smtClean="0">
              <a:solidFill>
                <a:srgbClr val="000000"/>
              </a:solidFill>
            </a:rPr>
            <a:t>DADOS DA GESTÃO DO MPC-MG</a:t>
          </a:r>
          <a:endParaRPr lang="en-US" sz="1400" b="0" dirty="0">
            <a:solidFill>
              <a:srgbClr val="000000"/>
            </a:solidFill>
          </a:endParaRPr>
        </a:p>
      </dgm:t>
    </dgm:pt>
    <dgm:pt modelId="{5C48660A-8B44-2045-A465-5A8581291B43}" type="parTrans" cxnId="{AEC4C9D9-19D1-9A4C-804F-B3249E6AFBDE}">
      <dgm:prSet/>
      <dgm:spPr/>
      <dgm:t>
        <a:bodyPr/>
        <a:lstStyle/>
        <a:p>
          <a:endParaRPr lang="en-US"/>
        </a:p>
      </dgm:t>
    </dgm:pt>
    <dgm:pt modelId="{47E62306-CF6A-EA4F-B05D-DB3A26E6CB9E}" type="sibTrans" cxnId="{AEC4C9D9-19D1-9A4C-804F-B3249E6AFBDE}">
      <dgm:prSet/>
      <dgm:spPr/>
      <dgm:t>
        <a:bodyPr/>
        <a:lstStyle/>
        <a:p>
          <a:endParaRPr lang="en-US"/>
        </a:p>
      </dgm:t>
    </dgm:pt>
    <dgm:pt modelId="{DC9EBCBE-8070-F545-8221-A81426BBE6A4}">
      <dgm:prSet phldrT="[Text]" custT="1"/>
      <dgm:spPr>
        <a:solidFill>
          <a:srgbClr val="FFFFCC"/>
        </a:solidFill>
      </dgm:spPr>
      <dgm:t>
        <a:bodyPr/>
        <a:lstStyle/>
        <a:p>
          <a:r>
            <a:rPr lang="en-US" sz="1400" b="0" dirty="0" smtClean="0">
              <a:solidFill>
                <a:srgbClr val="000000"/>
              </a:solidFill>
            </a:rPr>
            <a:t>II</a:t>
          </a:r>
        </a:p>
        <a:p>
          <a:r>
            <a:rPr lang="en-US" sz="1400" b="0" smtClean="0">
              <a:solidFill>
                <a:srgbClr val="000000"/>
              </a:solidFill>
            </a:rPr>
            <a:t>PARCERIAS INTERINSTITUCIO-NAIS</a:t>
          </a:r>
          <a:endParaRPr lang="en-US" sz="1400" b="0" dirty="0">
            <a:solidFill>
              <a:srgbClr val="000000"/>
            </a:solidFill>
          </a:endParaRPr>
        </a:p>
      </dgm:t>
    </dgm:pt>
    <dgm:pt modelId="{6F6E1037-1229-0745-85F6-A9ECEDFC2FEF}" type="parTrans" cxnId="{75BA2292-445C-F442-B978-01DE8B581B8C}">
      <dgm:prSet/>
      <dgm:spPr/>
      <dgm:t>
        <a:bodyPr/>
        <a:lstStyle/>
        <a:p>
          <a:endParaRPr lang="en-US"/>
        </a:p>
      </dgm:t>
    </dgm:pt>
    <dgm:pt modelId="{8F564CA8-5346-8342-AEBD-3420B7EF27BF}" type="sibTrans" cxnId="{75BA2292-445C-F442-B978-01DE8B581B8C}">
      <dgm:prSet/>
      <dgm:spPr/>
      <dgm:t>
        <a:bodyPr/>
        <a:lstStyle/>
        <a:p>
          <a:endParaRPr lang="en-US"/>
        </a:p>
      </dgm:t>
    </dgm:pt>
    <dgm:pt modelId="{6B003A93-1916-0D47-B0D9-74FE1FA3514A}">
      <dgm:prSet phldrT="[Text]" custT="1"/>
      <dgm:spPr>
        <a:solidFill>
          <a:srgbClr val="FFFFCC"/>
        </a:solidFill>
      </dgm:spPr>
      <dgm:t>
        <a:bodyPr/>
        <a:lstStyle/>
        <a:p>
          <a:r>
            <a:rPr lang="en-US" sz="1400" b="0" dirty="0" smtClean="0">
              <a:solidFill>
                <a:srgbClr val="000000"/>
              </a:solidFill>
            </a:rPr>
            <a:t>III</a:t>
          </a:r>
        </a:p>
        <a:p>
          <a:r>
            <a:rPr lang="en-US" sz="1400" b="0" dirty="0" smtClean="0">
              <a:solidFill>
                <a:srgbClr val="000000"/>
              </a:solidFill>
            </a:rPr>
            <a:t>PROMOÇÃO DO MPC-MG JUNTO A OUTROS ÓRGÃOS E À SOCIEDADE</a:t>
          </a:r>
          <a:endParaRPr lang="en-US" sz="1400" b="0" dirty="0">
            <a:solidFill>
              <a:srgbClr val="000000"/>
            </a:solidFill>
          </a:endParaRPr>
        </a:p>
      </dgm:t>
    </dgm:pt>
    <dgm:pt modelId="{099B3C67-1ECC-044A-B570-A6905D10C877}" type="parTrans" cxnId="{5031C02D-5B96-9547-A7F8-CD2BBC96BC09}">
      <dgm:prSet/>
      <dgm:spPr/>
      <dgm:t>
        <a:bodyPr/>
        <a:lstStyle/>
        <a:p>
          <a:endParaRPr lang="en-US"/>
        </a:p>
      </dgm:t>
    </dgm:pt>
    <dgm:pt modelId="{2117948E-BD79-5E4B-98BE-9C9887D23699}" type="sibTrans" cxnId="{5031C02D-5B96-9547-A7F8-CD2BBC96BC09}">
      <dgm:prSet/>
      <dgm:spPr/>
      <dgm:t>
        <a:bodyPr/>
        <a:lstStyle/>
        <a:p>
          <a:endParaRPr lang="en-US"/>
        </a:p>
      </dgm:t>
    </dgm:pt>
    <dgm:pt modelId="{4E5878C6-0463-9F48-A5AF-52F1CBAC9726}">
      <dgm:prSet phldrT="[Text]" custT="1"/>
      <dgm:spPr>
        <a:solidFill>
          <a:srgbClr val="FFFFCC"/>
        </a:solidFill>
      </dgm:spPr>
      <dgm:t>
        <a:bodyPr/>
        <a:lstStyle/>
        <a:p>
          <a:r>
            <a:rPr lang="en-US" sz="1400" b="0" dirty="0" smtClean="0">
              <a:solidFill>
                <a:srgbClr val="000000"/>
              </a:solidFill>
            </a:rPr>
            <a:t>IV</a:t>
          </a:r>
        </a:p>
        <a:p>
          <a:r>
            <a:rPr lang="en-US" sz="1400" b="0" dirty="0" smtClean="0">
              <a:solidFill>
                <a:srgbClr val="000000"/>
              </a:solidFill>
            </a:rPr>
            <a:t>FORTALECIMENTO DO PODER INVESTIGATÓRIO DO MPC-MG</a:t>
          </a:r>
          <a:endParaRPr lang="en-US" sz="1400" b="0" dirty="0">
            <a:solidFill>
              <a:srgbClr val="000000"/>
            </a:solidFill>
          </a:endParaRPr>
        </a:p>
      </dgm:t>
    </dgm:pt>
    <dgm:pt modelId="{64EE4AEF-D28C-C54A-8E44-1CC7CA1EEBEC}" type="parTrans" cxnId="{C0FAF200-B8B9-FE47-8B7E-E74E63F0C69F}">
      <dgm:prSet/>
      <dgm:spPr/>
      <dgm:t>
        <a:bodyPr/>
        <a:lstStyle/>
        <a:p>
          <a:endParaRPr lang="en-US"/>
        </a:p>
      </dgm:t>
    </dgm:pt>
    <dgm:pt modelId="{245CA1A7-8EB5-6340-AE30-A37EA8AB7F70}" type="sibTrans" cxnId="{C0FAF200-B8B9-FE47-8B7E-E74E63F0C69F}">
      <dgm:prSet/>
      <dgm:spPr/>
      <dgm:t>
        <a:bodyPr/>
        <a:lstStyle/>
        <a:p>
          <a:endParaRPr lang="en-US"/>
        </a:p>
      </dgm:t>
    </dgm:pt>
    <dgm:pt modelId="{A06D140D-BE2A-AF4C-BFA8-097CE3F1AE24}" type="pres">
      <dgm:prSet presAssocID="{7AFC5808-AD0D-2E45-B8B7-034EA4775D2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69A5D6F-87B6-5046-902D-BD6763A6D0A2}" type="pres">
      <dgm:prSet presAssocID="{734C6A84-226A-FC41-9F84-871C291D586B}" presName="Name5" presStyleLbl="venn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FF9975-E7E9-0E4D-AFF3-D16765A0349A}" type="pres">
      <dgm:prSet presAssocID="{47E62306-CF6A-EA4F-B05D-DB3A26E6CB9E}" presName="space" presStyleCnt="0"/>
      <dgm:spPr/>
    </dgm:pt>
    <dgm:pt modelId="{C112C443-6CE4-D942-B4ED-B61EAA72776D}" type="pres">
      <dgm:prSet presAssocID="{DC9EBCBE-8070-F545-8221-A81426BBE6A4}" presName="Name5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6A0A84-4CF4-C743-B1EB-2B2D071AC899}" type="pres">
      <dgm:prSet presAssocID="{8F564CA8-5346-8342-AEBD-3420B7EF27BF}" presName="space" presStyleCnt="0"/>
      <dgm:spPr/>
    </dgm:pt>
    <dgm:pt modelId="{A720BAF3-F463-B842-AFF1-2804B99AFCEA}" type="pres">
      <dgm:prSet presAssocID="{6B003A93-1916-0D47-B0D9-74FE1FA3514A}" presName="Name5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2E5E01-1832-BD44-A735-C7AFEAD4DAB7}" type="pres">
      <dgm:prSet presAssocID="{2117948E-BD79-5E4B-98BE-9C9887D23699}" presName="space" presStyleCnt="0"/>
      <dgm:spPr/>
    </dgm:pt>
    <dgm:pt modelId="{8872C03C-B426-F44F-BA6A-F786CFC376F1}" type="pres">
      <dgm:prSet presAssocID="{4E5878C6-0463-9F48-A5AF-52F1CBAC9726}" presName="Name5" presStyleLbl="vennNode1" presStyleIdx="3" presStyleCnt="4" custLinFactNeighborX="3437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9CA5778-A540-6C44-B383-B4938AE21172}" type="presOf" srcId="{734C6A84-226A-FC41-9F84-871C291D586B}" destId="{769A5D6F-87B6-5046-902D-BD6763A6D0A2}" srcOrd="0" destOrd="0" presId="urn:microsoft.com/office/officeart/2005/8/layout/venn3"/>
    <dgm:cxn modelId="{237C65FA-5950-8D4E-98DD-1A0A526CBBF5}" type="presOf" srcId="{6B003A93-1916-0D47-B0D9-74FE1FA3514A}" destId="{A720BAF3-F463-B842-AFF1-2804B99AFCEA}" srcOrd="0" destOrd="0" presId="urn:microsoft.com/office/officeart/2005/8/layout/venn3"/>
    <dgm:cxn modelId="{C0FAF200-B8B9-FE47-8B7E-E74E63F0C69F}" srcId="{7AFC5808-AD0D-2E45-B8B7-034EA4775D20}" destId="{4E5878C6-0463-9F48-A5AF-52F1CBAC9726}" srcOrd="3" destOrd="0" parTransId="{64EE4AEF-D28C-C54A-8E44-1CC7CA1EEBEC}" sibTransId="{245CA1A7-8EB5-6340-AE30-A37EA8AB7F70}"/>
    <dgm:cxn modelId="{31B7E686-5AAE-0644-B586-02F78796733A}" type="presOf" srcId="{DC9EBCBE-8070-F545-8221-A81426BBE6A4}" destId="{C112C443-6CE4-D942-B4ED-B61EAA72776D}" srcOrd="0" destOrd="0" presId="urn:microsoft.com/office/officeart/2005/8/layout/venn3"/>
    <dgm:cxn modelId="{75BA2292-445C-F442-B978-01DE8B581B8C}" srcId="{7AFC5808-AD0D-2E45-B8B7-034EA4775D20}" destId="{DC9EBCBE-8070-F545-8221-A81426BBE6A4}" srcOrd="1" destOrd="0" parTransId="{6F6E1037-1229-0745-85F6-A9ECEDFC2FEF}" sibTransId="{8F564CA8-5346-8342-AEBD-3420B7EF27BF}"/>
    <dgm:cxn modelId="{AEC4C9D9-19D1-9A4C-804F-B3249E6AFBDE}" srcId="{7AFC5808-AD0D-2E45-B8B7-034EA4775D20}" destId="{734C6A84-226A-FC41-9F84-871C291D586B}" srcOrd="0" destOrd="0" parTransId="{5C48660A-8B44-2045-A465-5A8581291B43}" sibTransId="{47E62306-CF6A-EA4F-B05D-DB3A26E6CB9E}"/>
    <dgm:cxn modelId="{5F8302E3-C8F4-264D-856C-13B6A27EC933}" type="presOf" srcId="{7AFC5808-AD0D-2E45-B8B7-034EA4775D20}" destId="{A06D140D-BE2A-AF4C-BFA8-097CE3F1AE24}" srcOrd="0" destOrd="0" presId="urn:microsoft.com/office/officeart/2005/8/layout/venn3"/>
    <dgm:cxn modelId="{5031C02D-5B96-9547-A7F8-CD2BBC96BC09}" srcId="{7AFC5808-AD0D-2E45-B8B7-034EA4775D20}" destId="{6B003A93-1916-0D47-B0D9-74FE1FA3514A}" srcOrd="2" destOrd="0" parTransId="{099B3C67-1ECC-044A-B570-A6905D10C877}" sibTransId="{2117948E-BD79-5E4B-98BE-9C9887D23699}"/>
    <dgm:cxn modelId="{632C8F51-821D-894A-9FC8-1E6240C67B47}" type="presOf" srcId="{4E5878C6-0463-9F48-A5AF-52F1CBAC9726}" destId="{8872C03C-B426-F44F-BA6A-F786CFC376F1}" srcOrd="0" destOrd="0" presId="urn:microsoft.com/office/officeart/2005/8/layout/venn3"/>
    <dgm:cxn modelId="{B216E04F-9805-0742-90B0-DF393F8F9359}" type="presParOf" srcId="{A06D140D-BE2A-AF4C-BFA8-097CE3F1AE24}" destId="{769A5D6F-87B6-5046-902D-BD6763A6D0A2}" srcOrd="0" destOrd="0" presId="urn:microsoft.com/office/officeart/2005/8/layout/venn3"/>
    <dgm:cxn modelId="{165A0C6C-E07D-B54C-B1EA-9466024B8322}" type="presParOf" srcId="{A06D140D-BE2A-AF4C-BFA8-097CE3F1AE24}" destId="{80FF9975-E7E9-0E4D-AFF3-D16765A0349A}" srcOrd="1" destOrd="0" presId="urn:microsoft.com/office/officeart/2005/8/layout/venn3"/>
    <dgm:cxn modelId="{7B046861-7724-6649-ACC0-F94C29303709}" type="presParOf" srcId="{A06D140D-BE2A-AF4C-BFA8-097CE3F1AE24}" destId="{C112C443-6CE4-D942-B4ED-B61EAA72776D}" srcOrd="2" destOrd="0" presId="urn:microsoft.com/office/officeart/2005/8/layout/venn3"/>
    <dgm:cxn modelId="{AD847AC5-BEE1-8846-B929-19FA7762ABD3}" type="presParOf" srcId="{A06D140D-BE2A-AF4C-BFA8-097CE3F1AE24}" destId="{316A0A84-4CF4-C743-B1EB-2B2D071AC899}" srcOrd="3" destOrd="0" presId="urn:microsoft.com/office/officeart/2005/8/layout/venn3"/>
    <dgm:cxn modelId="{980DF56E-ECD6-7846-83F8-5B6AD60D54AB}" type="presParOf" srcId="{A06D140D-BE2A-AF4C-BFA8-097CE3F1AE24}" destId="{A720BAF3-F463-B842-AFF1-2804B99AFCEA}" srcOrd="4" destOrd="0" presId="urn:microsoft.com/office/officeart/2005/8/layout/venn3"/>
    <dgm:cxn modelId="{F4667573-775B-904D-BB72-5F0C471745C1}" type="presParOf" srcId="{A06D140D-BE2A-AF4C-BFA8-097CE3F1AE24}" destId="{492E5E01-1832-BD44-A735-C7AFEAD4DAB7}" srcOrd="5" destOrd="0" presId="urn:microsoft.com/office/officeart/2005/8/layout/venn3"/>
    <dgm:cxn modelId="{BCE8F7E6-17CB-C546-8591-97C1607C2E2B}" type="presParOf" srcId="{A06D140D-BE2A-AF4C-BFA8-097CE3F1AE24}" destId="{8872C03C-B426-F44F-BA6A-F786CFC376F1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FC5808-AD0D-2E45-B8B7-034EA4775D20}" type="doc">
      <dgm:prSet loTypeId="urn:microsoft.com/office/officeart/2005/8/layout/venn3" loCatId="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046AC1C5-8140-4E07-ABC4-0037253659FE}">
      <dgm:prSet phldrT="[Text]" custT="1"/>
      <dgm:spPr>
        <a:solidFill>
          <a:srgbClr val="FFEFBD"/>
        </a:solidFill>
      </dgm:spPr>
      <dgm:t>
        <a:bodyPr lIns="0" tIns="0" rIns="0" bIns="0"/>
        <a:lstStyle/>
        <a:p>
          <a:pPr>
            <a:lnSpc>
              <a:spcPct val="90000"/>
            </a:lnSpc>
          </a:pPr>
          <a:r>
            <a:rPr lang="en-US" sz="1400" b="0" dirty="0" smtClean="0">
              <a:solidFill>
                <a:srgbClr val="000000"/>
              </a:solidFill>
            </a:rPr>
            <a:t>I</a:t>
          </a:r>
        </a:p>
        <a:p>
          <a:pPr>
            <a:lnSpc>
              <a:spcPct val="150000"/>
            </a:lnSpc>
          </a:pPr>
          <a:r>
            <a:rPr lang="en-US" sz="1400" b="0" dirty="0" smtClean="0">
              <a:solidFill>
                <a:srgbClr val="000000"/>
              </a:solidFill>
            </a:rPr>
            <a:t>DADOS DA GESTÃO DO MPC-MG</a:t>
          </a:r>
          <a:endParaRPr lang="en-US" sz="1400" b="0" dirty="0">
            <a:solidFill>
              <a:srgbClr val="000000"/>
            </a:solidFill>
          </a:endParaRPr>
        </a:p>
      </dgm:t>
    </dgm:pt>
    <dgm:pt modelId="{754EAC1B-99E8-43CB-9CD3-A757391A1720}" type="parTrans" cxnId="{08740E2C-2779-49D1-B083-056276DB80DE}">
      <dgm:prSet/>
      <dgm:spPr/>
      <dgm:t>
        <a:bodyPr/>
        <a:lstStyle/>
        <a:p>
          <a:endParaRPr lang="pt-BR"/>
        </a:p>
      </dgm:t>
    </dgm:pt>
    <dgm:pt modelId="{A5773E09-2B2D-4437-82F0-60C4DC0FB3E9}" type="sibTrans" cxnId="{08740E2C-2779-49D1-B083-056276DB80DE}">
      <dgm:prSet/>
      <dgm:spPr/>
      <dgm:t>
        <a:bodyPr/>
        <a:lstStyle/>
        <a:p>
          <a:endParaRPr lang="pt-BR"/>
        </a:p>
      </dgm:t>
    </dgm:pt>
    <dgm:pt modelId="{A06D140D-BE2A-AF4C-BFA8-097CE3F1AE24}" type="pres">
      <dgm:prSet presAssocID="{7AFC5808-AD0D-2E45-B8B7-034EA4775D2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3CD9D6E-6567-49F0-AA05-5FE8DBA1F0EB}" type="pres">
      <dgm:prSet presAssocID="{046AC1C5-8140-4E07-ABC4-0037253659FE}" presName="Name5" presStyleLbl="vennNode1" presStyleIdx="0" presStyleCnt="1" custScaleX="38025" custScaleY="33951" custLinFactNeighborX="-900" custLinFactNeighborY="466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D196C608-AB30-480F-96A5-5112B5BABFCC}" type="presOf" srcId="{046AC1C5-8140-4E07-ABC4-0037253659FE}" destId="{F3CD9D6E-6567-49F0-AA05-5FE8DBA1F0EB}" srcOrd="0" destOrd="0" presId="urn:microsoft.com/office/officeart/2005/8/layout/venn3"/>
    <dgm:cxn modelId="{5F8302E3-C8F4-264D-856C-13B6A27EC933}" type="presOf" srcId="{7AFC5808-AD0D-2E45-B8B7-034EA4775D20}" destId="{A06D140D-BE2A-AF4C-BFA8-097CE3F1AE24}" srcOrd="0" destOrd="0" presId="urn:microsoft.com/office/officeart/2005/8/layout/venn3"/>
    <dgm:cxn modelId="{08740E2C-2779-49D1-B083-056276DB80DE}" srcId="{7AFC5808-AD0D-2E45-B8B7-034EA4775D20}" destId="{046AC1C5-8140-4E07-ABC4-0037253659FE}" srcOrd="0" destOrd="0" parTransId="{754EAC1B-99E8-43CB-9CD3-A757391A1720}" sibTransId="{A5773E09-2B2D-4437-82F0-60C4DC0FB3E9}"/>
    <dgm:cxn modelId="{10DD1BC6-34EE-443A-881B-45E2B137B7E9}" type="presParOf" srcId="{A06D140D-BE2A-AF4C-BFA8-097CE3F1AE24}" destId="{F3CD9D6E-6567-49F0-AA05-5FE8DBA1F0EB}" srcOrd="0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AFC5808-AD0D-2E45-B8B7-034EA4775D20}" type="doc">
      <dgm:prSet loTypeId="urn:microsoft.com/office/officeart/2005/8/layout/venn3" loCatId="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046AC1C5-8140-4E07-ABC4-0037253659FE}">
      <dgm:prSet phldrT="[Text]" custT="1"/>
      <dgm:spPr>
        <a:solidFill>
          <a:srgbClr val="FFFFCC"/>
        </a:solidFill>
      </dgm:spPr>
      <dgm:t>
        <a:bodyPr lIns="0" tIns="0" rIns="0" bIns="0"/>
        <a:lstStyle/>
        <a:p>
          <a:pPr>
            <a:lnSpc>
              <a:spcPct val="90000"/>
            </a:lnSpc>
          </a:pPr>
          <a:r>
            <a:rPr lang="en-US" sz="1400" b="0" dirty="0" smtClean="0">
              <a:solidFill>
                <a:srgbClr val="000000"/>
              </a:solidFill>
            </a:rPr>
            <a:t>II </a:t>
          </a:r>
        </a:p>
        <a:p>
          <a:pPr>
            <a:lnSpc>
              <a:spcPct val="150000"/>
            </a:lnSpc>
          </a:pPr>
          <a:r>
            <a:rPr lang="en-US" sz="1400" b="0" dirty="0" smtClean="0">
              <a:solidFill>
                <a:srgbClr val="000000"/>
              </a:solidFill>
            </a:rPr>
            <a:t>PACTOS INTERINSTITUCIONAIS</a:t>
          </a:r>
          <a:endParaRPr lang="en-US" sz="1400" b="0" dirty="0">
            <a:solidFill>
              <a:srgbClr val="000000"/>
            </a:solidFill>
          </a:endParaRPr>
        </a:p>
      </dgm:t>
    </dgm:pt>
    <dgm:pt modelId="{754EAC1B-99E8-43CB-9CD3-A757391A1720}" type="parTrans" cxnId="{08740E2C-2779-49D1-B083-056276DB80DE}">
      <dgm:prSet/>
      <dgm:spPr/>
      <dgm:t>
        <a:bodyPr/>
        <a:lstStyle/>
        <a:p>
          <a:endParaRPr lang="pt-BR"/>
        </a:p>
      </dgm:t>
    </dgm:pt>
    <dgm:pt modelId="{A5773E09-2B2D-4437-82F0-60C4DC0FB3E9}" type="sibTrans" cxnId="{08740E2C-2779-49D1-B083-056276DB80DE}">
      <dgm:prSet/>
      <dgm:spPr/>
      <dgm:t>
        <a:bodyPr/>
        <a:lstStyle/>
        <a:p>
          <a:endParaRPr lang="pt-BR"/>
        </a:p>
      </dgm:t>
    </dgm:pt>
    <dgm:pt modelId="{A06D140D-BE2A-AF4C-BFA8-097CE3F1AE24}" type="pres">
      <dgm:prSet presAssocID="{7AFC5808-AD0D-2E45-B8B7-034EA4775D2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3CD9D6E-6567-49F0-AA05-5FE8DBA1F0EB}" type="pres">
      <dgm:prSet presAssocID="{046AC1C5-8140-4E07-ABC4-0037253659FE}" presName="Name5" presStyleLbl="vennNode1" presStyleIdx="0" presStyleCnt="1" custScaleX="38025" custScaleY="33951" custLinFactNeighborX="-900" custLinFactNeighborY="494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D196C608-AB30-480F-96A5-5112B5BABFCC}" type="presOf" srcId="{046AC1C5-8140-4E07-ABC4-0037253659FE}" destId="{F3CD9D6E-6567-49F0-AA05-5FE8DBA1F0EB}" srcOrd="0" destOrd="0" presId="urn:microsoft.com/office/officeart/2005/8/layout/venn3"/>
    <dgm:cxn modelId="{5F8302E3-C8F4-264D-856C-13B6A27EC933}" type="presOf" srcId="{7AFC5808-AD0D-2E45-B8B7-034EA4775D20}" destId="{A06D140D-BE2A-AF4C-BFA8-097CE3F1AE24}" srcOrd="0" destOrd="0" presId="urn:microsoft.com/office/officeart/2005/8/layout/venn3"/>
    <dgm:cxn modelId="{08740E2C-2779-49D1-B083-056276DB80DE}" srcId="{7AFC5808-AD0D-2E45-B8B7-034EA4775D20}" destId="{046AC1C5-8140-4E07-ABC4-0037253659FE}" srcOrd="0" destOrd="0" parTransId="{754EAC1B-99E8-43CB-9CD3-A757391A1720}" sibTransId="{A5773E09-2B2D-4437-82F0-60C4DC0FB3E9}"/>
    <dgm:cxn modelId="{10DD1BC6-34EE-443A-881B-45E2B137B7E9}" type="presParOf" srcId="{A06D140D-BE2A-AF4C-BFA8-097CE3F1AE24}" destId="{F3CD9D6E-6567-49F0-AA05-5FE8DBA1F0EB}" srcOrd="0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AFC5808-AD0D-2E45-B8B7-034EA4775D20}" type="doc">
      <dgm:prSet loTypeId="urn:microsoft.com/office/officeart/2005/8/layout/venn3" loCatId="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046AC1C5-8140-4E07-ABC4-0037253659FE}">
      <dgm:prSet phldrT="[Text]" custT="1"/>
      <dgm:spPr>
        <a:solidFill>
          <a:srgbClr val="FFFFCC"/>
        </a:solidFill>
      </dgm:spPr>
      <dgm:t>
        <a:bodyPr lIns="0" tIns="0" rIns="0" bIns="0"/>
        <a:lstStyle/>
        <a:p>
          <a:pPr>
            <a:lnSpc>
              <a:spcPct val="150000"/>
            </a:lnSpc>
          </a:pPr>
          <a:r>
            <a:rPr lang="en-US" sz="1400" b="0" dirty="0" smtClean="0">
              <a:solidFill>
                <a:srgbClr val="000000"/>
              </a:solidFill>
            </a:rPr>
            <a:t>III</a:t>
          </a:r>
        </a:p>
        <a:p>
          <a:pPr>
            <a:lnSpc>
              <a:spcPct val="150000"/>
            </a:lnSpc>
          </a:pPr>
          <a:r>
            <a:rPr lang="en-US" sz="1400" b="0" dirty="0" smtClean="0">
              <a:solidFill>
                <a:srgbClr val="000000"/>
              </a:solidFill>
            </a:rPr>
            <a:t>PROMOÇÃO DO MPC-MG JUNTO A OUTROS ÓRGÃOS E À SOCIEDADE</a:t>
          </a:r>
        </a:p>
      </dgm:t>
    </dgm:pt>
    <dgm:pt modelId="{754EAC1B-99E8-43CB-9CD3-A757391A1720}" type="parTrans" cxnId="{08740E2C-2779-49D1-B083-056276DB80DE}">
      <dgm:prSet/>
      <dgm:spPr/>
      <dgm:t>
        <a:bodyPr/>
        <a:lstStyle/>
        <a:p>
          <a:endParaRPr lang="pt-BR"/>
        </a:p>
      </dgm:t>
    </dgm:pt>
    <dgm:pt modelId="{A5773E09-2B2D-4437-82F0-60C4DC0FB3E9}" type="sibTrans" cxnId="{08740E2C-2779-49D1-B083-056276DB80DE}">
      <dgm:prSet/>
      <dgm:spPr/>
      <dgm:t>
        <a:bodyPr/>
        <a:lstStyle/>
        <a:p>
          <a:endParaRPr lang="pt-BR"/>
        </a:p>
      </dgm:t>
    </dgm:pt>
    <dgm:pt modelId="{A06D140D-BE2A-AF4C-BFA8-097CE3F1AE24}" type="pres">
      <dgm:prSet presAssocID="{7AFC5808-AD0D-2E45-B8B7-034EA4775D2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3CD9D6E-6567-49F0-AA05-5FE8DBA1F0EB}" type="pres">
      <dgm:prSet presAssocID="{046AC1C5-8140-4E07-ABC4-0037253659FE}" presName="Name5" presStyleLbl="vennNode1" presStyleIdx="0" presStyleCnt="1" custScaleX="38025" custScaleY="33951" custLinFactNeighborX="-900" custLinFactNeighborY="448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D196C608-AB30-480F-96A5-5112B5BABFCC}" type="presOf" srcId="{046AC1C5-8140-4E07-ABC4-0037253659FE}" destId="{F3CD9D6E-6567-49F0-AA05-5FE8DBA1F0EB}" srcOrd="0" destOrd="0" presId="urn:microsoft.com/office/officeart/2005/8/layout/venn3"/>
    <dgm:cxn modelId="{5F8302E3-C8F4-264D-856C-13B6A27EC933}" type="presOf" srcId="{7AFC5808-AD0D-2E45-B8B7-034EA4775D20}" destId="{A06D140D-BE2A-AF4C-BFA8-097CE3F1AE24}" srcOrd="0" destOrd="0" presId="urn:microsoft.com/office/officeart/2005/8/layout/venn3"/>
    <dgm:cxn modelId="{08740E2C-2779-49D1-B083-056276DB80DE}" srcId="{7AFC5808-AD0D-2E45-B8B7-034EA4775D20}" destId="{046AC1C5-8140-4E07-ABC4-0037253659FE}" srcOrd="0" destOrd="0" parTransId="{754EAC1B-99E8-43CB-9CD3-A757391A1720}" sibTransId="{A5773E09-2B2D-4437-82F0-60C4DC0FB3E9}"/>
    <dgm:cxn modelId="{10DD1BC6-34EE-443A-881B-45E2B137B7E9}" type="presParOf" srcId="{A06D140D-BE2A-AF4C-BFA8-097CE3F1AE24}" destId="{F3CD9D6E-6567-49F0-AA05-5FE8DBA1F0EB}" srcOrd="0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AFC5808-AD0D-2E45-B8B7-034EA4775D20}" type="doc">
      <dgm:prSet loTypeId="urn:microsoft.com/office/officeart/2005/8/layout/venn3" loCatId="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046AC1C5-8140-4E07-ABC4-0037253659FE}">
      <dgm:prSet phldrT="[Text]" custT="1"/>
      <dgm:spPr>
        <a:solidFill>
          <a:srgbClr val="FFFFCC"/>
        </a:solidFill>
      </dgm:spPr>
      <dgm:t>
        <a:bodyPr lIns="0" tIns="0" rIns="0" bIns="0"/>
        <a:lstStyle/>
        <a:p>
          <a:pPr>
            <a:lnSpc>
              <a:spcPct val="150000"/>
            </a:lnSpc>
          </a:pPr>
          <a:r>
            <a:rPr lang="en-US" sz="1400" b="0" dirty="0" smtClean="0">
              <a:solidFill>
                <a:srgbClr val="000000"/>
              </a:solidFill>
            </a:rPr>
            <a:t>IV</a:t>
          </a:r>
        </a:p>
        <a:p>
          <a:pPr>
            <a:lnSpc>
              <a:spcPct val="150000"/>
            </a:lnSpc>
          </a:pPr>
          <a:r>
            <a:rPr lang="en-US" sz="1400" b="0" dirty="0" smtClean="0">
              <a:solidFill>
                <a:srgbClr val="000000"/>
              </a:solidFill>
            </a:rPr>
            <a:t>FORTALECIMENTO DO PODER INVESTIGATÓRIO DO MPC-MG</a:t>
          </a:r>
        </a:p>
        <a:p>
          <a:pPr>
            <a:lnSpc>
              <a:spcPct val="150000"/>
            </a:lnSpc>
          </a:pPr>
          <a:endParaRPr lang="en-US" sz="1400" b="0" dirty="0" smtClean="0">
            <a:solidFill>
              <a:srgbClr val="000000"/>
            </a:solidFill>
          </a:endParaRPr>
        </a:p>
      </dgm:t>
    </dgm:pt>
    <dgm:pt modelId="{754EAC1B-99E8-43CB-9CD3-A757391A1720}" type="parTrans" cxnId="{08740E2C-2779-49D1-B083-056276DB80DE}">
      <dgm:prSet/>
      <dgm:spPr/>
      <dgm:t>
        <a:bodyPr/>
        <a:lstStyle/>
        <a:p>
          <a:endParaRPr lang="pt-BR"/>
        </a:p>
      </dgm:t>
    </dgm:pt>
    <dgm:pt modelId="{A5773E09-2B2D-4437-82F0-60C4DC0FB3E9}" type="sibTrans" cxnId="{08740E2C-2779-49D1-B083-056276DB80DE}">
      <dgm:prSet/>
      <dgm:spPr/>
      <dgm:t>
        <a:bodyPr/>
        <a:lstStyle/>
        <a:p>
          <a:endParaRPr lang="pt-BR"/>
        </a:p>
      </dgm:t>
    </dgm:pt>
    <dgm:pt modelId="{A06D140D-BE2A-AF4C-BFA8-097CE3F1AE24}" type="pres">
      <dgm:prSet presAssocID="{7AFC5808-AD0D-2E45-B8B7-034EA4775D2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3CD9D6E-6567-49F0-AA05-5FE8DBA1F0EB}" type="pres">
      <dgm:prSet presAssocID="{046AC1C5-8140-4E07-ABC4-0037253659FE}" presName="Name5" presStyleLbl="vennNode1" presStyleIdx="0" presStyleCnt="1" custScaleX="38025" custScaleY="33951" custLinFactNeighborX="217" custLinFactNeighborY="419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D196C608-AB30-480F-96A5-5112B5BABFCC}" type="presOf" srcId="{046AC1C5-8140-4E07-ABC4-0037253659FE}" destId="{F3CD9D6E-6567-49F0-AA05-5FE8DBA1F0EB}" srcOrd="0" destOrd="0" presId="urn:microsoft.com/office/officeart/2005/8/layout/venn3"/>
    <dgm:cxn modelId="{5F8302E3-C8F4-264D-856C-13B6A27EC933}" type="presOf" srcId="{7AFC5808-AD0D-2E45-B8B7-034EA4775D20}" destId="{A06D140D-BE2A-AF4C-BFA8-097CE3F1AE24}" srcOrd="0" destOrd="0" presId="urn:microsoft.com/office/officeart/2005/8/layout/venn3"/>
    <dgm:cxn modelId="{08740E2C-2779-49D1-B083-056276DB80DE}" srcId="{7AFC5808-AD0D-2E45-B8B7-034EA4775D20}" destId="{046AC1C5-8140-4E07-ABC4-0037253659FE}" srcOrd="0" destOrd="0" parTransId="{754EAC1B-99E8-43CB-9CD3-A757391A1720}" sibTransId="{A5773E09-2B2D-4437-82F0-60C4DC0FB3E9}"/>
    <dgm:cxn modelId="{10DD1BC6-34EE-443A-881B-45E2B137B7E9}" type="presParOf" srcId="{A06D140D-BE2A-AF4C-BFA8-097CE3F1AE24}" destId="{F3CD9D6E-6567-49F0-AA05-5FE8DBA1F0EB}" srcOrd="0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9A5D6F-87B6-5046-902D-BD6763A6D0A2}">
      <dsp:nvSpPr>
        <dsp:cNvPr id="0" name=""/>
        <dsp:cNvSpPr/>
      </dsp:nvSpPr>
      <dsp:spPr>
        <a:xfrm>
          <a:off x="2204" y="1129164"/>
          <a:ext cx="2212204" cy="2212204"/>
        </a:xfrm>
        <a:prstGeom prst="ellipse">
          <a:avLst/>
        </a:prstGeom>
        <a:solidFill>
          <a:srgbClr val="FFFFCC"/>
        </a:soli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21745" tIns="17780" rIns="121745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rgbClr val="000000"/>
              </a:solidFill>
            </a:rPr>
            <a:t>I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rgbClr val="000000"/>
              </a:solidFill>
            </a:rPr>
            <a:t>DADOS DA GESTÃO DO MPC-MG</a:t>
          </a:r>
          <a:endParaRPr lang="en-US" sz="1400" b="0" kern="1200" dirty="0">
            <a:solidFill>
              <a:srgbClr val="000000"/>
            </a:solidFill>
          </a:endParaRPr>
        </a:p>
      </dsp:txBody>
      <dsp:txXfrm>
        <a:off x="326174" y="1453134"/>
        <a:ext cx="1564264" cy="1564264"/>
      </dsp:txXfrm>
    </dsp:sp>
    <dsp:sp modelId="{C112C443-6CE4-D942-B4ED-B61EAA72776D}">
      <dsp:nvSpPr>
        <dsp:cNvPr id="0" name=""/>
        <dsp:cNvSpPr/>
      </dsp:nvSpPr>
      <dsp:spPr>
        <a:xfrm>
          <a:off x="1771968" y="1129164"/>
          <a:ext cx="2212204" cy="2212204"/>
        </a:xfrm>
        <a:prstGeom prst="ellipse">
          <a:avLst/>
        </a:prstGeom>
        <a:solidFill>
          <a:srgbClr val="FFFFCC"/>
        </a:soli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21745" tIns="17780" rIns="121745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rgbClr val="000000"/>
              </a:solidFill>
            </a:rPr>
            <a:t>II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smtClean="0">
              <a:solidFill>
                <a:srgbClr val="000000"/>
              </a:solidFill>
            </a:rPr>
            <a:t>PARCERIAS INTERINSTITUCIO-NAIS</a:t>
          </a:r>
          <a:endParaRPr lang="en-US" sz="1400" b="0" kern="1200" dirty="0">
            <a:solidFill>
              <a:srgbClr val="000000"/>
            </a:solidFill>
          </a:endParaRPr>
        </a:p>
      </dsp:txBody>
      <dsp:txXfrm>
        <a:off x="2095938" y="1453134"/>
        <a:ext cx="1564264" cy="1564264"/>
      </dsp:txXfrm>
    </dsp:sp>
    <dsp:sp modelId="{A720BAF3-F463-B842-AFF1-2804B99AFCEA}">
      <dsp:nvSpPr>
        <dsp:cNvPr id="0" name=""/>
        <dsp:cNvSpPr/>
      </dsp:nvSpPr>
      <dsp:spPr>
        <a:xfrm>
          <a:off x="3541732" y="1129164"/>
          <a:ext cx="2212204" cy="2212204"/>
        </a:xfrm>
        <a:prstGeom prst="ellipse">
          <a:avLst/>
        </a:prstGeom>
        <a:solidFill>
          <a:srgbClr val="FFFFCC"/>
        </a:soli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21745" tIns="17780" rIns="121745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rgbClr val="000000"/>
              </a:solidFill>
            </a:rPr>
            <a:t>III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rgbClr val="000000"/>
              </a:solidFill>
            </a:rPr>
            <a:t>PROMOÇÃO DO MPC-MG JUNTO A OUTROS ÓRGÃOS E À SOCIEDADE</a:t>
          </a:r>
          <a:endParaRPr lang="en-US" sz="1400" b="0" kern="1200" dirty="0">
            <a:solidFill>
              <a:srgbClr val="000000"/>
            </a:solidFill>
          </a:endParaRPr>
        </a:p>
      </dsp:txBody>
      <dsp:txXfrm>
        <a:off x="3865702" y="1453134"/>
        <a:ext cx="1564264" cy="1564264"/>
      </dsp:txXfrm>
    </dsp:sp>
    <dsp:sp modelId="{8872C03C-B426-F44F-BA6A-F786CFC376F1}">
      <dsp:nvSpPr>
        <dsp:cNvPr id="0" name=""/>
        <dsp:cNvSpPr/>
      </dsp:nvSpPr>
      <dsp:spPr>
        <a:xfrm>
          <a:off x="5313700" y="1129164"/>
          <a:ext cx="2212204" cy="2212204"/>
        </a:xfrm>
        <a:prstGeom prst="ellipse">
          <a:avLst/>
        </a:prstGeom>
        <a:solidFill>
          <a:srgbClr val="FFFFCC"/>
        </a:soli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21745" tIns="17780" rIns="121745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rgbClr val="000000"/>
              </a:solidFill>
            </a:rPr>
            <a:t>IV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rgbClr val="000000"/>
              </a:solidFill>
            </a:rPr>
            <a:t>FORTALECIMENTO DO PODER INVESTIGATÓRIO DO MPC-MG</a:t>
          </a:r>
          <a:endParaRPr lang="en-US" sz="1400" b="0" kern="1200" dirty="0">
            <a:solidFill>
              <a:srgbClr val="000000"/>
            </a:solidFill>
          </a:endParaRPr>
        </a:p>
      </dsp:txBody>
      <dsp:txXfrm>
        <a:off x="5637670" y="1453134"/>
        <a:ext cx="1564264" cy="15642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CD9D6E-6567-49F0-AA05-5FE8DBA1F0EB}">
      <dsp:nvSpPr>
        <dsp:cNvPr id="0" name=""/>
        <dsp:cNvSpPr/>
      </dsp:nvSpPr>
      <dsp:spPr>
        <a:xfrm>
          <a:off x="2264356" y="1049347"/>
          <a:ext cx="2861725" cy="2555120"/>
        </a:xfrm>
        <a:prstGeom prst="ellipse">
          <a:avLst/>
        </a:prstGeom>
        <a:solidFill>
          <a:srgbClr val="FFEFBD"/>
        </a:soli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rgbClr val="000000"/>
              </a:solidFill>
            </a:rPr>
            <a:t>I</a:t>
          </a:r>
        </a:p>
        <a:p>
          <a:pPr lvl="0" algn="ctr" defTabSz="6223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rgbClr val="000000"/>
              </a:solidFill>
            </a:rPr>
            <a:t>DADOS DA GESTÃO DO MPC-MG</a:t>
          </a:r>
          <a:endParaRPr lang="en-US" sz="1400" b="0" kern="1200" dirty="0">
            <a:solidFill>
              <a:srgbClr val="000000"/>
            </a:solidFill>
          </a:endParaRPr>
        </a:p>
      </dsp:txBody>
      <dsp:txXfrm>
        <a:off x="2683446" y="1423536"/>
        <a:ext cx="2023545" cy="18067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CD9D6E-6567-49F0-AA05-5FE8DBA1F0EB}">
      <dsp:nvSpPr>
        <dsp:cNvPr id="0" name=""/>
        <dsp:cNvSpPr/>
      </dsp:nvSpPr>
      <dsp:spPr>
        <a:xfrm>
          <a:off x="2264356" y="1070420"/>
          <a:ext cx="2861725" cy="2555120"/>
        </a:xfrm>
        <a:prstGeom prst="ellipse">
          <a:avLst/>
        </a:prstGeom>
        <a:solidFill>
          <a:srgbClr val="FFFFCC"/>
        </a:soli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rgbClr val="000000"/>
              </a:solidFill>
            </a:rPr>
            <a:t>II </a:t>
          </a:r>
        </a:p>
        <a:p>
          <a:pPr lvl="0" algn="ctr" defTabSz="6223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rgbClr val="000000"/>
              </a:solidFill>
            </a:rPr>
            <a:t>PACTOS INTERINSTITUCIONAIS</a:t>
          </a:r>
          <a:endParaRPr lang="en-US" sz="1400" b="0" kern="1200" dirty="0">
            <a:solidFill>
              <a:srgbClr val="000000"/>
            </a:solidFill>
          </a:endParaRPr>
        </a:p>
      </dsp:txBody>
      <dsp:txXfrm>
        <a:off x="2683446" y="1444609"/>
        <a:ext cx="2023545" cy="180674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CD9D6E-6567-49F0-AA05-5FE8DBA1F0EB}">
      <dsp:nvSpPr>
        <dsp:cNvPr id="0" name=""/>
        <dsp:cNvSpPr/>
      </dsp:nvSpPr>
      <dsp:spPr>
        <a:xfrm>
          <a:off x="2264356" y="1035575"/>
          <a:ext cx="2861725" cy="2555120"/>
        </a:xfrm>
        <a:prstGeom prst="ellipse">
          <a:avLst/>
        </a:prstGeom>
        <a:solidFill>
          <a:srgbClr val="FFFFCC"/>
        </a:soli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rgbClr val="000000"/>
              </a:solidFill>
            </a:rPr>
            <a:t>III</a:t>
          </a:r>
        </a:p>
        <a:p>
          <a:pPr lvl="0" algn="ctr" defTabSz="6223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rgbClr val="000000"/>
              </a:solidFill>
            </a:rPr>
            <a:t>PROMOÇÃO DO MPC-MG JUNTO A OUTROS ÓRGÃOS E À SOCIEDADE</a:t>
          </a:r>
        </a:p>
      </dsp:txBody>
      <dsp:txXfrm>
        <a:off x="2683446" y="1409764"/>
        <a:ext cx="2023545" cy="180674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CD9D6E-6567-49F0-AA05-5FE8DBA1F0EB}">
      <dsp:nvSpPr>
        <dsp:cNvPr id="0" name=""/>
        <dsp:cNvSpPr/>
      </dsp:nvSpPr>
      <dsp:spPr>
        <a:xfrm>
          <a:off x="2348421" y="1013448"/>
          <a:ext cx="2861725" cy="2555120"/>
        </a:xfrm>
        <a:prstGeom prst="ellipse">
          <a:avLst/>
        </a:prstGeom>
        <a:solidFill>
          <a:srgbClr val="FFFFCC"/>
        </a:soli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rgbClr val="000000"/>
              </a:solidFill>
            </a:rPr>
            <a:t>IV</a:t>
          </a:r>
        </a:p>
        <a:p>
          <a:pPr lvl="0" algn="ctr" defTabSz="6223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rgbClr val="000000"/>
              </a:solidFill>
            </a:rPr>
            <a:t>FORTALECIMENTO DO PODER INVESTIGATÓRIO DO MPC-MG</a:t>
          </a:r>
        </a:p>
        <a:p>
          <a:pPr lvl="0" algn="ctr" defTabSz="6223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endParaRPr lang="en-US" sz="1400" b="0" kern="1200" dirty="0" smtClean="0">
            <a:solidFill>
              <a:srgbClr val="000000"/>
            </a:solidFill>
          </a:endParaRPr>
        </a:p>
      </dsp:txBody>
      <dsp:txXfrm>
        <a:off x="2767511" y="1387637"/>
        <a:ext cx="2023545" cy="18067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59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62388" y="0"/>
            <a:ext cx="29559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32155-C032-477A-8092-C406C8A4E82B}" type="datetimeFigureOut">
              <a:rPr lang="pt-BR" smtClean="0"/>
              <a:pPr/>
              <a:t>29/05/2020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1813"/>
            <a:ext cx="29559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62388" y="9421813"/>
            <a:ext cx="29559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E4710A-BCB7-4D0B-B94D-B32C7B428D8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5245738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4538"/>
            <a:ext cx="6611938" cy="3719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1990" y="4711383"/>
            <a:ext cx="5455920" cy="4463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1755471"/>
      </p:ext>
    </p:extLst>
  </p:cSld>
  <p:clrMap bg1="lt1" tx1="dk1" bg2="dk2" tx2="lt2" accent1="accent1" accent2="accent2" accent3="accent3" accent4="accent4" accent5="accent5" accent6="accent6" hlink="hlink" folHlink="folHlink"/>
  <p:hf hd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4538"/>
            <a:ext cx="6610350" cy="3719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f391192_00:notes"/>
          <p:cNvSpPr txBox="1">
            <a:spLocks noGrp="1"/>
          </p:cNvSpPr>
          <p:nvPr>
            <p:ph type="body" idx="1"/>
          </p:nvPr>
        </p:nvSpPr>
        <p:spPr>
          <a:xfrm>
            <a:off x="681990" y="4711383"/>
            <a:ext cx="5455920" cy="44634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4538"/>
            <a:ext cx="6610350" cy="3719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f391192_00:notes"/>
          <p:cNvSpPr txBox="1">
            <a:spLocks noGrp="1"/>
          </p:cNvSpPr>
          <p:nvPr>
            <p:ph type="body" idx="1"/>
          </p:nvPr>
        </p:nvSpPr>
        <p:spPr>
          <a:xfrm>
            <a:off x="681990" y="4711383"/>
            <a:ext cx="5455920" cy="44634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82528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4538"/>
            <a:ext cx="6610350" cy="3719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f391192_00:notes"/>
          <p:cNvSpPr txBox="1">
            <a:spLocks noGrp="1"/>
          </p:cNvSpPr>
          <p:nvPr>
            <p:ph type="body" idx="1"/>
          </p:nvPr>
        </p:nvSpPr>
        <p:spPr>
          <a:xfrm>
            <a:off x="681990" y="4711383"/>
            <a:ext cx="5455920" cy="44634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10280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4538"/>
            <a:ext cx="6610350" cy="3719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f391192_00:notes"/>
          <p:cNvSpPr txBox="1">
            <a:spLocks noGrp="1"/>
          </p:cNvSpPr>
          <p:nvPr>
            <p:ph type="body" idx="1"/>
          </p:nvPr>
        </p:nvSpPr>
        <p:spPr>
          <a:xfrm>
            <a:off x="681990" y="4711383"/>
            <a:ext cx="5455920" cy="44634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93006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4538"/>
            <a:ext cx="6610350" cy="3719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f391192_00:notes"/>
          <p:cNvSpPr txBox="1">
            <a:spLocks noGrp="1"/>
          </p:cNvSpPr>
          <p:nvPr>
            <p:ph type="body" idx="1"/>
          </p:nvPr>
        </p:nvSpPr>
        <p:spPr>
          <a:xfrm>
            <a:off x="681990" y="4711383"/>
            <a:ext cx="5455920" cy="44634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91865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4538"/>
            <a:ext cx="6610350" cy="3719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f391192_00:notes"/>
          <p:cNvSpPr txBox="1">
            <a:spLocks noGrp="1"/>
          </p:cNvSpPr>
          <p:nvPr>
            <p:ph type="body" idx="1"/>
          </p:nvPr>
        </p:nvSpPr>
        <p:spPr>
          <a:xfrm>
            <a:off x="681990" y="4711383"/>
            <a:ext cx="5455920" cy="44634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56980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4538"/>
            <a:ext cx="6610350" cy="3719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f391192_00:notes"/>
          <p:cNvSpPr txBox="1">
            <a:spLocks noGrp="1"/>
          </p:cNvSpPr>
          <p:nvPr>
            <p:ph type="body" idx="1"/>
          </p:nvPr>
        </p:nvSpPr>
        <p:spPr>
          <a:xfrm>
            <a:off x="681990" y="4711383"/>
            <a:ext cx="5455920" cy="44634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59105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4538"/>
            <a:ext cx="6610350" cy="3719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f391192_00:notes"/>
          <p:cNvSpPr txBox="1">
            <a:spLocks noGrp="1"/>
          </p:cNvSpPr>
          <p:nvPr>
            <p:ph type="body" idx="1"/>
          </p:nvPr>
        </p:nvSpPr>
        <p:spPr>
          <a:xfrm>
            <a:off x="681990" y="4711383"/>
            <a:ext cx="5455920" cy="44634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17076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4538"/>
            <a:ext cx="6610350" cy="3719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f391192_00:notes"/>
          <p:cNvSpPr txBox="1">
            <a:spLocks noGrp="1"/>
          </p:cNvSpPr>
          <p:nvPr>
            <p:ph type="body" idx="1"/>
          </p:nvPr>
        </p:nvSpPr>
        <p:spPr>
          <a:xfrm>
            <a:off x="681990" y="4711383"/>
            <a:ext cx="5455920" cy="44634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98452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4538"/>
            <a:ext cx="6610350" cy="3719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f391192_00:notes"/>
          <p:cNvSpPr txBox="1">
            <a:spLocks noGrp="1"/>
          </p:cNvSpPr>
          <p:nvPr>
            <p:ph type="body" idx="1"/>
          </p:nvPr>
        </p:nvSpPr>
        <p:spPr>
          <a:xfrm>
            <a:off x="681990" y="4711383"/>
            <a:ext cx="5455920" cy="44634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87295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4538"/>
            <a:ext cx="6610350" cy="3719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f391192_00:notes"/>
          <p:cNvSpPr txBox="1">
            <a:spLocks noGrp="1"/>
          </p:cNvSpPr>
          <p:nvPr>
            <p:ph type="body" idx="1"/>
          </p:nvPr>
        </p:nvSpPr>
        <p:spPr>
          <a:xfrm>
            <a:off x="681990" y="4711383"/>
            <a:ext cx="5455920" cy="44634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0687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4538"/>
            <a:ext cx="6610350" cy="3719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f391192_00:notes"/>
          <p:cNvSpPr txBox="1">
            <a:spLocks noGrp="1"/>
          </p:cNvSpPr>
          <p:nvPr>
            <p:ph type="body" idx="1"/>
          </p:nvPr>
        </p:nvSpPr>
        <p:spPr>
          <a:xfrm>
            <a:off x="681990" y="4711383"/>
            <a:ext cx="5455920" cy="44634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96214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4538"/>
            <a:ext cx="6610350" cy="3719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f391192_00:notes"/>
          <p:cNvSpPr txBox="1">
            <a:spLocks noGrp="1"/>
          </p:cNvSpPr>
          <p:nvPr>
            <p:ph type="body" idx="1"/>
          </p:nvPr>
        </p:nvSpPr>
        <p:spPr>
          <a:xfrm>
            <a:off x="681990" y="4711383"/>
            <a:ext cx="5455920" cy="44634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6078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4538"/>
            <a:ext cx="6610350" cy="3719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f391192_00:notes"/>
          <p:cNvSpPr txBox="1">
            <a:spLocks noGrp="1"/>
          </p:cNvSpPr>
          <p:nvPr>
            <p:ph type="body" idx="1"/>
          </p:nvPr>
        </p:nvSpPr>
        <p:spPr>
          <a:xfrm>
            <a:off x="681990" y="4711383"/>
            <a:ext cx="5455920" cy="44634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63743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4538"/>
            <a:ext cx="6610350" cy="3719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f391192_00:notes"/>
          <p:cNvSpPr txBox="1">
            <a:spLocks noGrp="1"/>
          </p:cNvSpPr>
          <p:nvPr>
            <p:ph type="body" idx="1"/>
          </p:nvPr>
        </p:nvSpPr>
        <p:spPr>
          <a:xfrm>
            <a:off x="681990" y="4711383"/>
            <a:ext cx="5455920" cy="44634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05359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4538"/>
            <a:ext cx="6610350" cy="3719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f391192_00:notes"/>
          <p:cNvSpPr txBox="1">
            <a:spLocks noGrp="1"/>
          </p:cNvSpPr>
          <p:nvPr>
            <p:ph type="body" idx="1"/>
          </p:nvPr>
        </p:nvSpPr>
        <p:spPr>
          <a:xfrm>
            <a:off x="681990" y="4711383"/>
            <a:ext cx="5455920" cy="44634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65751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4538"/>
            <a:ext cx="6610350" cy="3719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f391192_00:notes"/>
          <p:cNvSpPr txBox="1">
            <a:spLocks noGrp="1"/>
          </p:cNvSpPr>
          <p:nvPr>
            <p:ph type="body" idx="1"/>
          </p:nvPr>
        </p:nvSpPr>
        <p:spPr>
          <a:xfrm>
            <a:off x="681990" y="4711383"/>
            <a:ext cx="5455920" cy="44634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61882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4538"/>
            <a:ext cx="6610350" cy="3719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f391192_00:notes"/>
          <p:cNvSpPr txBox="1">
            <a:spLocks noGrp="1"/>
          </p:cNvSpPr>
          <p:nvPr>
            <p:ph type="body" idx="1"/>
          </p:nvPr>
        </p:nvSpPr>
        <p:spPr>
          <a:xfrm>
            <a:off x="681990" y="4711383"/>
            <a:ext cx="5455920" cy="44634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3754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4538"/>
            <a:ext cx="6610350" cy="3719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f391192_00:notes"/>
          <p:cNvSpPr txBox="1">
            <a:spLocks noGrp="1"/>
          </p:cNvSpPr>
          <p:nvPr>
            <p:ph type="body" idx="1"/>
          </p:nvPr>
        </p:nvSpPr>
        <p:spPr>
          <a:xfrm>
            <a:off x="681990" y="4711383"/>
            <a:ext cx="5455920" cy="44634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2563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4538"/>
            <a:ext cx="6610350" cy="3719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f391192_00:notes"/>
          <p:cNvSpPr txBox="1">
            <a:spLocks noGrp="1"/>
          </p:cNvSpPr>
          <p:nvPr>
            <p:ph type="body" idx="1"/>
          </p:nvPr>
        </p:nvSpPr>
        <p:spPr>
          <a:xfrm>
            <a:off x="681990" y="4711383"/>
            <a:ext cx="5455920" cy="44634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20015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4538"/>
            <a:ext cx="6610350" cy="3719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f391192_00:notes"/>
          <p:cNvSpPr txBox="1">
            <a:spLocks noGrp="1"/>
          </p:cNvSpPr>
          <p:nvPr>
            <p:ph type="body" idx="1"/>
          </p:nvPr>
        </p:nvSpPr>
        <p:spPr>
          <a:xfrm>
            <a:off x="681990" y="4711383"/>
            <a:ext cx="5455920" cy="44634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36442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4538"/>
            <a:ext cx="6610350" cy="3719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f391192_00:notes"/>
          <p:cNvSpPr txBox="1">
            <a:spLocks noGrp="1"/>
          </p:cNvSpPr>
          <p:nvPr>
            <p:ph type="body" idx="1"/>
          </p:nvPr>
        </p:nvSpPr>
        <p:spPr>
          <a:xfrm>
            <a:off x="681990" y="4711383"/>
            <a:ext cx="5455920" cy="44634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6309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4538"/>
            <a:ext cx="6610350" cy="3719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f391192_00:notes"/>
          <p:cNvSpPr txBox="1">
            <a:spLocks noGrp="1"/>
          </p:cNvSpPr>
          <p:nvPr>
            <p:ph type="body" idx="1"/>
          </p:nvPr>
        </p:nvSpPr>
        <p:spPr>
          <a:xfrm>
            <a:off x="681990" y="4711383"/>
            <a:ext cx="5455920" cy="44634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90901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4538"/>
            <a:ext cx="6610350" cy="3719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f391192_00:notes"/>
          <p:cNvSpPr txBox="1">
            <a:spLocks noGrp="1"/>
          </p:cNvSpPr>
          <p:nvPr>
            <p:ph type="body" idx="1"/>
          </p:nvPr>
        </p:nvSpPr>
        <p:spPr>
          <a:xfrm>
            <a:off x="681990" y="4711383"/>
            <a:ext cx="5455920" cy="44634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38852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4538"/>
            <a:ext cx="6610350" cy="3719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f391192_00:notes"/>
          <p:cNvSpPr txBox="1">
            <a:spLocks noGrp="1"/>
          </p:cNvSpPr>
          <p:nvPr>
            <p:ph type="body" idx="1"/>
          </p:nvPr>
        </p:nvSpPr>
        <p:spPr>
          <a:xfrm>
            <a:off x="681990" y="4711383"/>
            <a:ext cx="5455920" cy="44634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19653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4538"/>
            <a:ext cx="6610350" cy="3719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f391192_00:notes"/>
          <p:cNvSpPr txBox="1">
            <a:spLocks noGrp="1"/>
          </p:cNvSpPr>
          <p:nvPr>
            <p:ph type="body" idx="1"/>
          </p:nvPr>
        </p:nvSpPr>
        <p:spPr>
          <a:xfrm>
            <a:off x="681990" y="4711383"/>
            <a:ext cx="5455920" cy="44634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940914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4538"/>
            <a:ext cx="6610350" cy="3719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f391192_00:notes"/>
          <p:cNvSpPr txBox="1">
            <a:spLocks noGrp="1"/>
          </p:cNvSpPr>
          <p:nvPr>
            <p:ph type="body" idx="1"/>
          </p:nvPr>
        </p:nvSpPr>
        <p:spPr>
          <a:xfrm>
            <a:off x="681990" y="4711383"/>
            <a:ext cx="5455920" cy="44634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1826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4538"/>
            <a:ext cx="6610350" cy="3719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f391192_00:notes"/>
          <p:cNvSpPr txBox="1">
            <a:spLocks noGrp="1"/>
          </p:cNvSpPr>
          <p:nvPr>
            <p:ph type="body" idx="1"/>
          </p:nvPr>
        </p:nvSpPr>
        <p:spPr>
          <a:xfrm>
            <a:off x="681990" y="4711383"/>
            <a:ext cx="5455920" cy="44634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86033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4538"/>
            <a:ext cx="6610350" cy="3719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f391192_00:notes"/>
          <p:cNvSpPr txBox="1">
            <a:spLocks noGrp="1"/>
          </p:cNvSpPr>
          <p:nvPr>
            <p:ph type="body" idx="1"/>
          </p:nvPr>
        </p:nvSpPr>
        <p:spPr>
          <a:xfrm>
            <a:off x="681990" y="4711383"/>
            <a:ext cx="5455920" cy="44634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91258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4538"/>
            <a:ext cx="6610350" cy="3719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f391192_00:notes"/>
          <p:cNvSpPr txBox="1">
            <a:spLocks noGrp="1"/>
          </p:cNvSpPr>
          <p:nvPr>
            <p:ph type="body" idx="1"/>
          </p:nvPr>
        </p:nvSpPr>
        <p:spPr>
          <a:xfrm>
            <a:off x="681990" y="4711383"/>
            <a:ext cx="5455920" cy="44634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646172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4538"/>
            <a:ext cx="6610350" cy="3719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f391192_00:notes"/>
          <p:cNvSpPr txBox="1">
            <a:spLocks noGrp="1"/>
          </p:cNvSpPr>
          <p:nvPr>
            <p:ph type="body" idx="1"/>
          </p:nvPr>
        </p:nvSpPr>
        <p:spPr>
          <a:xfrm>
            <a:off x="681990" y="4711383"/>
            <a:ext cx="5455920" cy="44634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095606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4538"/>
            <a:ext cx="6610350" cy="3719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f391192_00:notes"/>
          <p:cNvSpPr txBox="1">
            <a:spLocks noGrp="1"/>
          </p:cNvSpPr>
          <p:nvPr>
            <p:ph type="body" idx="1"/>
          </p:nvPr>
        </p:nvSpPr>
        <p:spPr>
          <a:xfrm>
            <a:off x="681990" y="4711383"/>
            <a:ext cx="5455920" cy="44634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056831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4538"/>
            <a:ext cx="6610350" cy="3719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f391192_00:notes"/>
          <p:cNvSpPr txBox="1">
            <a:spLocks noGrp="1"/>
          </p:cNvSpPr>
          <p:nvPr>
            <p:ph type="body" idx="1"/>
          </p:nvPr>
        </p:nvSpPr>
        <p:spPr>
          <a:xfrm>
            <a:off x="681990" y="4711383"/>
            <a:ext cx="5455920" cy="44634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3694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4538"/>
            <a:ext cx="6610350" cy="3719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f391192_00:notes"/>
          <p:cNvSpPr txBox="1">
            <a:spLocks noGrp="1"/>
          </p:cNvSpPr>
          <p:nvPr>
            <p:ph type="body" idx="1"/>
          </p:nvPr>
        </p:nvSpPr>
        <p:spPr>
          <a:xfrm>
            <a:off x="681990" y="4711383"/>
            <a:ext cx="5455920" cy="44634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168591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4538"/>
            <a:ext cx="6610350" cy="3719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f391192_00:notes"/>
          <p:cNvSpPr txBox="1">
            <a:spLocks noGrp="1"/>
          </p:cNvSpPr>
          <p:nvPr>
            <p:ph type="body" idx="1"/>
          </p:nvPr>
        </p:nvSpPr>
        <p:spPr>
          <a:xfrm>
            <a:off x="681990" y="4711383"/>
            <a:ext cx="5455920" cy="44634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006559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4538"/>
            <a:ext cx="6610350" cy="3719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f391192_00:notes"/>
          <p:cNvSpPr txBox="1">
            <a:spLocks noGrp="1"/>
          </p:cNvSpPr>
          <p:nvPr>
            <p:ph type="body" idx="1"/>
          </p:nvPr>
        </p:nvSpPr>
        <p:spPr>
          <a:xfrm>
            <a:off x="681990" y="4711383"/>
            <a:ext cx="5455920" cy="44634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27807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4538"/>
            <a:ext cx="6610350" cy="3719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f391192_00:notes"/>
          <p:cNvSpPr txBox="1">
            <a:spLocks noGrp="1"/>
          </p:cNvSpPr>
          <p:nvPr>
            <p:ph type="body" idx="1"/>
          </p:nvPr>
        </p:nvSpPr>
        <p:spPr>
          <a:xfrm>
            <a:off x="681990" y="4711383"/>
            <a:ext cx="5455920" cy="44634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125535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4538"/>
            <a:ext cx="6610350" cy="3719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f391192_00:notes"/>
          <p:cNvSpPr txBox="1">
            <a:spLocks noGrp="1"/>
          </p:cNvSpPr>
          <p:nvPr>
            <p:ph type="body" idx="1"/>
          </p:nvPr>
        </p:nvSpPr>
        <p:spPr>
          <a:xfrm>
            <a:off x="681990" y="4711383"/>
            <a:ext cx="5455920" cy="44634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846976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4538"/>
            <a:ext cx="6610350" cy="3719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f391192_00:notes"/>
          <p:cNvSpPr txBox="1">
            <a:spLocks noGrp="1"/>
          </p:cNvSpPr>
          <p:nvPr>
            <p:ph type="body" idx="1"/>
          </p:nvPr>
        </p:nvSpPr>
        <p:spPr>
          <a:xfrm>
            <a:off x="681990" y="4711383"/>
            <a:ext cx="5455920" cy="44634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4538"/>
            <a:ext cx="6610350" cy="3719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f391192_00:notes"/>
          <p:cNvSpPr txBox="1">
            <a:spLocks noGrp="1"/>
          </p:cNvSpPr>
          <p:nvPr>
            <p:ph type="body" idx="1"/>
          </p:nvPr>
        </p:nvSpPr>
        <p:spPr>
          <a:xfrm>
            <a:off x="681990" y="4711383"/>
            <a:ext cx="5455920" cy="44634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153936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4538"/>
            <a:ext cx="6610350" cy="3719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f391192_00:notes"/>
          <p:cNvSpPr txBox="1">
            <a:spLocks noGrp="1"/>
          </p:cNvSpPr>
          <p:nvPr>
            <p:ph type="body" idx="1"/>
          </p:nvPr>
        </p:nvSpPr>
        <p:spPr>
          <a:xfrm>
            <a:off x="681990" y="4711383"/>
            <a:ext cx="5455920" cy="44634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97963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4538"/>
            <a:ext cx="6610350" cy="3719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f391192_00:notes"/>
          <p:cNvSpPr txBox="1">
            <a:spLocks noGrp="1"/>
          </p:cNvSpPr>
          <p:nvPr>
            <p:ph type="body" idx="1"/>
          </p:nvPr>
        </p:nvSpPr>
        <p:spPr>
          <a:xfrm>
            <a:off x="681990" y="4711383"/>
            <a:ext cx="5455920" cy="44634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4538"/>
            <a:ext cx="6610350" cy="3719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f391192_00:notes"/>
          <p:cNvSpPr txBox="1">
            <a:spLocks noGrp="1"/>
          </p:cNvSpPr>
          <p:nvPr>
            <p:ph type="body" idx="1"/>
          </p:nvPr>
        </p:nvSpPr>
        <p:spPr>
          <a:xfrm>
            <a:off x="681990" y="4711383"/>
            <a:ext cx="5455920" cy="44634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4538"/>
            <a:ext cx="6610350" cy="3719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f391192_00:notes"/>
          <p:cNvSpPr txBox="1">
            <a:spLocks noGrp="1"/>
          </p:cNvSpPr>
          <p:nvPr>
            <p:ph type="body" idx="1"/>
          </p:nvPr>
        </p:nvSpPr>
        <p:spPr>
          <a:xfrm>
            <a:off x="681990" y="4711383"/>
            <a:ext cx="5455920" cy="44634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4538"/>
            <a:ext cx="6610350" cy="3719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f391192_00:notes"/>
          <p:cNvSpPr txBox="1">
            <a:spLocks noGrp="1"/>
          </p:cNvSpPr>
          <p:nvPr>
            <p:ph type="body" idx="1"/>
          </p:nvPr>
        </p:nvSpPr>
        <p:spPr>
          <a:xfrm>
            <a:off x="681990" y="4711383"/>
            <a:ext cx="5455920" cy="44634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920798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4538"/>
            <a:ext cx="6610350" cy="3719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f391192_00:notes"/>
          <p:cNvSpPr txBox="1">
            <a:spLocks noGrp="1"/>
          </p:cNvSpPr>
          <p:nvPr>
            <p:ph type="body" idx="1"/>
          </p:nvPr>
        </p:nvSpPr>
        <p:spPr>
          <a:xfrm>
            <a:off x="681990" y="4711383"/>
            <a:ext cx="5455920" cy="44634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4538"/>
            <a:ext cx="6610350" cy="3719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f391192_00:notes"/>
          <p:cNvSpPr txBox="1">
            <a:spLocks noGrp="1"/>
          </p:cNvSpPr>
          <p:nvPr>
            <p:ph type="body" idx="1"/>
          </p:nvPr>
        </p:nvSpPr>
        <p:spPr>
          <a:xfrm>
            <a:off x="681990" y="4711383"/>
            <a:ext cx="5455920" cy="44634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4538"/>
            <a:ext cx="6610350" cy="3719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f391192_00:notes"/>
          <p:cNvSpPr txBox="1">
            <a:spLocks noGrp="1"/>
          </p:cNvSpPr>
          <p:nvPr>
            <p:ph type="body" idx="1"/>
          </p:nvPr>
        </p:nvSpPr>
        <p:spPr>
          <a:xfrm>
            <a:off x="681990" y="4711383"/>
            <a:ext cx="5455920" cy="44634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724129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4538"/>
            <a:ext cx="6610350" cy="3719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f391192_00:notes"/>
          <p:cNvSpPr txBox="1">
            <a:spLocks noGrp="1"/>
          </p:cNvSpPr>
          <p:nvPr>
            <p:ph type="body" idx="1"/>
          </p:nvPr>
        </p:nvSpPr>
        <p:spPr>
          <a:xfrm>
            <a:off x="681990" y="4711383"/>
            <a:ext cx="5455920" cy="44634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380331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4538"/>
            <a:ext cx="6610350" cy="3719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f391192_00:notes"/>
          <p:cNvSpPr txBox="1">
            <a:spLocks noGrp="1"/>
          </p:cNvSpPr>
          <p:nvPr>
            <p:ph type="body" idx="1"/>
          </p:nvPr>
        </p:nvSpPr>
        <p:spPr>
          <a:xfrm>
            <a:off x="681990" y="4711383"/>
            <a:ext cx="5455920" cy="44634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4538"/>
            <a:ext cx="6610350" cy="3719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f391192_00:notes"/>
          <p:cNvSpPr txBox="1">
            <a:spLocks noGrp="1"/>
          </p:cNvSpPr>
          <p:nvPr>
            <p:ph type="body" idx="1"/>
          </p:nvPr>
        </p:nvSpPr>
        <p:spPr>
          <a:xfrm>
            <a:off x="681990" y="4711383"/>
            <a:ext cx="5455920" cy="44634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4538"/>
            <a:ext cx="6610350" cy="3719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f391192_00:notes"/>
          <p:cNvSpPr txBox="1">
            <a:spLocks noGrp="1"/>
          </p:cNvSpPr>
          <p:nvPr>
            <p:ph type="body" idx="1"/>
          </p:nvPr>
        </p:nvSpPr>
        <p:spPr>
          <a:xfrm>
            <a:off x="681990" y="4711383"/>
            <a:ext cx="5455920" cy="44634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467794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4538"/>
            <a:ext cx="6610350" cy="3719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f391192_00:notes"/>
          <p:cNvSpPr txBox="1">
            <a:spLocks noGrp="1"/>
          </p:cNvSpPr>
          <p:nvPr>
            <p:ph type="body" idx="1"/>
          </p:nvPr>
        </p:nvSpPr>
        <p:spPr>
          <a:xfrm>
            <a:off x="681990" y="4711383"/>
            <a:ext cx="5455920" cy="44634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4538"/>
            <a:ext cx="6610350" cy="3719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f391192_00:notes"/>
          <p:cNvSpPr txBox="1">
            <a:spLocks noGrp="1"/>
          </p:cNvSpPr>
          <p:nvPr>
            <p:ph type="body" idx="1"/>
          </p:nvPr>
        </p:nvSpPr>
        <p:spPr>
          <a:xfrm>
            <a:off x="681990" y="4711383"/>
            <a:ext cx="5455920" cy="44634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4538"/>
            <a:ext cx="6610350" cy="3719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f391192_00:notes"/>
          <p:cNvSpPr txBox="1">
            <a:spLocks noGrp="1"/>
          </p:cNvSpPr>
          <p:nvPr>
            <p:ph type="body" idx="1"/>
          </p:nvPr>
        </p:nvSpPr>
        <p:spPr>
          <a:xfrm>
            <a:off x="681990" y="4711383"/>
            <a:ext cx="5455920" cy="44634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71303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4538"/>
            <a:ext cx="6610350" cy="3719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f391192_00:notes"/>
          <p:cNvSpPr txBox="1">
            <a:spLocks noGrp="1"/>
          </p:cNvSpPr>
          <p:nvPr>
            <p:ph type="body" idx="1"/>
          </p:nvPr>
        </p:nvSpPr>
        <p:spPr>
          <a:xfrm>
            <a:off x="681990" y="4711383"/>
            <a:ext cx="5455920" cy="44634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906891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4538"/>
            <a:ext cx="6610350" cy="3719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f391192_00:notes"/>
          <p:cNvSpPr txBox="1">
            <a:spLocks noGrp="1"/>
          </p:cNvSpPr>
          <p:nvPr>
            <p:ph type="body" idx="1"/>
          </p:nvPr>
        </p:nvSpPr>
        <p:spPr>
          <a:xfrm>
            <a:off x="681990" y="4711383"/>
            <a:ext cx="5455920" cy="44634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093679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4538"/>
            <a:ext cx="6610350" cy="3719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f391192_00:notes"/>
          <p:cNvSpPr txBox="1">
            <a:spLocks noGrp="1"/>
          </p:cNvSpPr>
          <p:nvPr>
            <p:ph type="body" idx="1"/>
          </p:nvPr>
        </p:nvSpPr>
        <p:spPr>
          <a:xfrm>
            <a:off x="681990" y="4711383"/>
            <a:ext cx="5455920" cy="44634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298472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4538"/>
            <a:ext cx="6610350" cy="3719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f391192_00:notes"/>
          <p:cNvSpPr txBox="1">
            <a:spLocks noGrp="1"/>
          </p:cNvSpPr>
          <p:nvPr>
            <p:ph type="body" idx="1"/>
          </p:nvPr>
        </p:nvSpPr>
        <p:spPr>
          <a:xfrm>
            <a:off x="681990" y="4711383"/>
            <a:ext cx="5455920" cy="44634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940485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4538"/>
            <a:ext cx="6610350" cy="3719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f391192_00:notes"/>
          <p:cNvSpPr txBox="1">
            <a:spLocks noGrp="1"/>
          </p:cNvSpPr>
          <p:nvPr>
            <p:ph type="body" idx="1"/>
          </p:nvPr>
        </p:nvSpPr>
        <p:spPr>
          <a:xfrm>
            <a:off x="681990" y="4711383"/>
            <a:ext cx="5455920" cy="44634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458932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4538"/>
            <a:ext cx="6610350" cy="3719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f391192_00:notes"/>
          <p:cNvSpPr txBox="1">
            <a:spLocks noGrp="1"/>
          </p:cNvSpPr>
          <p:nvPr>
            <p:ph type="body" idx="1"/>
          </p:nvPr>
        </p:nvSpPr>
        <p:spPr>
          <a:xfrm>
            <a:off x="681990" y="4711383"/>
            <a:ext cx="5455920" cy="44634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047573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4538"/>
            <a:ext cx="6610350" cy="3719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f391192_00:notes"/>
          <p:cNvSpPr txBox="1">
            <a:spLocks noGrp="1"/>
          </p:cNvSpPr>
          <p:nvPr>
            <p:ph type="body" idx="1"/>
          </p:nvPr>
        </p:nvSpPr>
        <p:spPr>
          <a:xfrm>
            <a:off x="681990" y="4711383"/>
            <a:ext cx="5455920" cy="44634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64952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4538"/>
            <a:ext cx="6610350" cy="3719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f391192_00:notes"/>
          <p:cNvSpPr txBox="1">
            <a:spLocks noGrp="1"/>
          </p:cNvSpPr>
          <p:nvPr>
            <p:ph type="body" idx="1"/>
          </p:nvPr>
        </p:nvSpPr>
        <p:spPr>
          <a:xfrm>
            <a:off x="681990" y="4711383"/>
            <a:ext cx="5455920" cy="44634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773699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4538"/>
            <a:ext cx="6610350" cy="3719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f391192_00:notes"/>
          <p:cNvSpPr txBox="1">
            <a:spLocks noGrp="1"/>
          </p:cNvSpPr>
          <p:nvPr>
            <p:ph type="body" idx="1"/>
          </p:nvPr>
        </p:nvSpPr>
        <p:spPr>
          <a:xfrm>
            <a:off x="681990" y="4711383"/>
            <a:ext cx="5455920" cy="44634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245674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4538"/>
            <a:ext cx="6610350" cy="3719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f391192_00:notes"/>
          <p:cNvSpPr txBox="1">
            <a:spLocks noGrp="1"/>
          </p:cNvSpPr>
          <p:nvPr>
            <p:ph type="body" idx="1"/>
          </p:nvPr>
        </p:nvSpPr>
        <p:spPr>
          <a:xfrm>
            <a:off x="681990" y="4711383"/>
            <a:ext cx="5455920" cy="44634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17815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4538"/>
            <a:ext cx="6610350" cy="3719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f391192_00:notes"/>
          <p:cNvSpPr txBox="1">
            <a:spLocks noGrp="1"/>
          </p:cNvSpPr>
          <p:nvPr>
            <p:ph type="body" idx="1"/>
          </p:nvPr>
        </p:nvSpPr>
        <p:spPr>
          <a:xfrm>
            <a:off x="681990" y="4711383"/>
            <a:ext cx="5455920" cy="44634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74200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4538"/>
            <a:ext cx="6610350" cy="3719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f391192_00:notes"/>
          <p:cNvSpPr txBox="1">
            <a:spLocks noGrp="1"/>
          </p:cNvSpPr>
          <p:nvPr>
            <p:ph type="body" idx="1"/>
          </p:nvPr>
        </p:nvSpPr>
        <p:spPr>
          <a:xfrm>
            <a:off x="681990" y="4711383"/>
            <a:ext cx="5455920" cy="44634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89633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4538"/>
            <a:ext cx="6610350" cy="3719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f391192_00:notes"/>
          <p:cNvSpPr txBox="1">
            <a:spLocks noGrp="1"/>
          </p:cNvSpPr>
          <p:nvPr>
            <p:ph type="body" idx="1"/>
          </p:nvPr>
        </p:nvSpPr>
        <p:spPr>
          <a:xfrm>
            <a:off x="681990" y="4711383"/>
            <a:ext cx="5455920" cy="44634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2058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569214"/>
            <a:ext cx="7543800" cy="267462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3341715"/>
            <a:ext cx="7543800" cy="85725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 lang="pt-BR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0075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0922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11084"/>
            <a:ext cx="1971675" cy="4318066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11083"/>
            <a:ext cx="5800725" cy="4318067"/>
          </a:xfrm>
        </p:spPr>
        <p:txBody>
          <a:bodyPr vert="eaVert" lIns="45720" tIns="0" rIns="45720" bIns="0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6553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85800" y="2525225"/>
            <a:ext cx="53097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6965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2747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69214"/>
            <a:ext cx="7543800" cy="267462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3339846"/>
            <a:ext cx="7543800" cy="85725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 lang="pt-BR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239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384301"/>
            <a:ext cx="3703320" cy="3017520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384301"/>
            <a:ext cx="3703320" cy="3017520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9126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1936751"/>
            <a:ext cx="3703320" cy="2533650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1936751"/>
            <a:ext cx="3703320" cy="2533650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3215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3086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3864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45769"/>
            <a:ext cx="2400300" cy="17145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548640"/>
            <a:ext cx="4869180" cy="3943350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194560"/>
            <a:ext cx="2400300" cy="2534343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4844839"/>
            <a:ext cx="1963883" cy="273844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4844839"/>
            <a:ext cx="3486150" cy="273844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2969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14750"/>
            <a:ext cx="9141619" cy="142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368630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806190"/>
            <a:ext cx="7584948" cy="617220"/>
          </a:xfrm>
        </p:spPr>
        <p:txBody>
          <a:bodyPr lIns="91440" tIns="0" rIns="9144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3686307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4430267"/>
            <a:ext cx="7584948" cy="44577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2540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4800600"/>
            <a:ext cx="91440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4750737"/>
            <a:ext cx="9144001" cy="49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301"/>
            <a:ext cx="7543800" cy="301752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4844839"/>
            <a:ext cx="18542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 lang="pt-BR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303384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4012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pc.mg.gov.br/wp-content/uploads/2019/08/VID-20190828-WA0024.mp4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eg"/><Relationship Id="rId5" Type="http://schemas.openxmlformats.org/officeDocument/2006/relationships/image" Target="../media/image2.png"/><Relationship Id="rId4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jpg"/><Relationship Id="rId5" Type="http://schemas.openxmlformats.org/officeDocument/2006/relationships/image" Target="../media/image2.png"/><Relationship Id="rId4" Type="http://schemas.openxmlformats.org/officeDocument/2006/relationships/image" Target="../media/image2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jpg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jpg"/><Relationship Id="rId5" Type="http://schemas.openxmlformats.org/officeDocument/2006/relationships/image" Target="../media/image39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2.png"/><Relationship Id="rId4" Type="http://schemas.openxmlformats.org/officeDocument/2006/relationships/image" Target="../media/image4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jpeg"/><Relationship Id="rId5" Type="http://schemas.openxmlformats.org/officeDocument/2006/relationships/image" Target="../media/image2.png"/><Relationship Id="rId4" Type="http://schemas.openxmlformats.org/officeDocument/2006/relationships/image" Target="../media/image5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jpeg"/><Relationship Id="rId5" Type="http://schemas.openxmlformats.org/officeDocument/2006/relationships/image" Target="../media/image2.png"/><Relationship Id="rId4" Type="http://schemas.openxmlformats.org/officeDocument/2006/relationships/image" Target="../media/image5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6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2.jpeg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6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mailto:faleconosco@mpc.mg.gov.br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7.png"/><Relationship Id="rId4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0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38819" y="1744641"/>
            <a:ext cx="5309700" cy="1159800"/>
          </a:xfrm>
        </p:spPr>
        <p:txBody>
          <a:bodyPr/>
          <a:lstStyle/>
          <a:p>
            <a:pPr algn="ctr"/>
            <a:r>
              <a:rPr lang="en-US" sz="3800" b="1" dirty="0" err="1" smtClean="0">
                <a:solidFill>
                  <a:schemeClr val="tx1"/>
                </a:solidFill>
                <a:latin typeface="+mn-lt"/>
              </a:rPr>
              <a:t>Prestação</a:t>
            </a:r>
            <a:r>
              <a:rPr lang="en-US" sz="3800" b="1" dirty="0" smtClean="0">
                <a:solidFill>
                  <a:schemeClr val="tx1"/>
                </a:solidFill>
                <a:latin typeface="+mn-lt"/>
              </a:rPr>
              <a:t> de </a:t>
            </a:r>
            <a:r>
              <a:rPr lang="en-US" sz="3800" b="1" dirty="0" err="1" smtClean="0">
                <a:solidFill>
                  <a:schemeClr val="tx1"/>
                </a:solidFill>
                <a:latin typeface="+mn-lt"/>
              </a:rPr>
              <a:t>Contas</a:t>
            </a:r>
            <a:r>
              <a:rPr lang="en-US" sz="3800" b="1" dirty="0" smtClean="0">
                <a:solidFill>
                  <a:schemeClr val="tx1"/>
                </a:solidFill>
                <a:latin typeface="+mn-lt"/>
              </a:rPr>
              <a:t> da </a:t>
            </a:r>
            <a:r>
              <a:rPr lang="en-US" sz="3800" b="1" dirty="0" err="1" smtClean="0">
                <a:solidFill>
                  <a:schemeClr val="tx1"/>
                </a:solidFill>
                <a:latin typeface="+mn-lt"/>
              </a:rPr>
              <a:t>Gestão</a:t>
            </a:r>
            <a:r>
              <a:rPr lang="en-US" sz="3800" b="1" dirty="0" smtClean="0">
                <a:solidFill>
                  <a:schemeClr val="tx1"/>
                </a:solidFill>
                <a:latin typeface="+mn-lt"/>
              </a:rPr>
              <a:t> 2018/2020</a:t>
            </a:r>
            <a:endParaRPr lang="en-US" sz="38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 flipH="1">
            <a:off x="684387" y="637042"/>
            <a:ext cx="7818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/>
              <a:t>MINISTÉRIO PÚBLICO DE CONTAS DO ESTADO DE MINAS GERAIS</a:t>
            </a:r>
            <a:endParaRPr lang="en-US" sz="1800" b="1" dirty="0"/>
          </a:p>
        </p:txBody>
      </p:sp>
      <p:pic>
        <p:nvPicPr>
          <p:cNvPr id="7" name="Imagem 0" descr="MPC-Logo-01-1024x1024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3559937" y="2904441"/>
            <a:ext cx="1899295" cy="17125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2305" y="472381"/>
            <a:ext cx="77760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CB5100"/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I.2 - NOTÍCIAS DE IRREGULARIDADES, PROCEDIMENTOS PREPARATÓRIOS  E INQUÉRITOS CIVIS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Imagem 0" descr="MPC-Logo-01-1024x102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9947" y="4157436"/>
            <a:ext cx="924053" cy="893547"/>
          </a:xfrm>
          <a:prstGeom prst="rect">
            <a:avLst/>
          </a:prstGeom>
        </p:spPr>
      </p:pic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6770741"/>
              </p:ext>
            </p:extLst>
          </p:nvPr>
        </p:nvGraphicFramePr>
        <p:xfrm>
          <a:off x="862305" y="1303377"/>
          <a:ext cx="7498913" cy="33656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61621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2305" y="472381"/>
            <a:ext cx="77760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CB5100"/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I.2 - NOTÍCIAS DE IRREGULARIDADES, PROCEDIMENTOS PREPARATÓRIOS  E INQUÉRITOS CIVIS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Imagem 0" descr="MPC-Logo-01-1024x102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9947" y="4157436"/>
            <a:ext cx="924053" cy="893547"/>
          </a:xfrm>
          <a:prstGeom prst="rect">
            <a:avLst/>
          </a:prstGeom>
        </p:spPr>
      </p:pic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2B463E16-9395-4B42-8F9E-7D48B5EFCC1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6602996"/>
              </p:ext>
            </p:extLst>
          </p:nvPr>
        </p:nvGraphicFramePr>
        <p:xfrm>
          <a:off x="862305" y="1303377"/>
          <a:ext cx="7547404" cy="33725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22909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2305" y="640546"/>
            <a:ext cx="7776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B5100"/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I.3 -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REPRESENTAÇÕES MPC</a:t>
            </a:r>
          </a:p>
        </p:txBody>
      </p:sp>
      <p:pic>
        <p:nvPicPr>
          <p:cNvPr id="9" name="Imagem 0" descr="MPC-Logo-01-1024x102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9947" y="4157436"/>
            <a:ext cx="924053" cy="893547"/>
          </a:xfrm>
          <a:prstGeom prst="rect">
            <a:avLst/>
          </a:prstGeom>
        </p:spPr>
      </p:pic>
      <p:sp>
        <p:nvSpPr>
          <p:cNvPr id="8" name="CaixaDeTexto 1"/>
          <p:cNvSpPr txBox="1"/>
          <p:nvPr/>
        </p:nvSpPr>
        <p:spPr>
          <a:xfrm>
            <a:off x="377236" y="1454714"/>
            <a:ext cx="21463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800" b="1">
                <a:solidFill>
                  <a:srgbClr val="D62A2A"/>
                </a:solidFill>
              </a:rPr>
              <a:t>6,5% das </a:t>
            </a:r>
            <a:r>
              <a:rPr lang="pt-BR" sz="1800" b="1" smtClean="0">
                <a:solidFill>
                  <a:srgbClr val="D62A2A"/>
                </a:solidFill>
              </a:rPr>
              <a:t>320 Representações </a:t>
            </a:r>
            <a:r>
              <a:rPr lang="pt-BR" sz="1800" b="1">
                <a:solidFill>
                  <a:srgbClr val="D62A2A"/>
                </a:solidFill>
              </a:rPr>
              <a:t>instauradas no biênio 2018/2020 foram julgadas</a:t>
            </a:r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3935617"/>
              </p:ext>
            </p:extLst>
          </p:nvPr>
        </p:nvGraphicFramePr>
        <p:xfrm>
          <a:off x="1032164" y="1454714"/>
          <a:ext cx="7187783" cy="31519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02753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2305" y="640546"/>
            <a:ext cx="7776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B5100"/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I.3 - REPRESENTAÇÕES MPC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Imagem 0" descr="MPC-Logo-01-1024x102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9947" y="4157436"/>
            <a:ext cx="924053" cy="893547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311726" y="1998954"/>
            <a:ext cx="21463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D62A2A"/>
                </a:solidFill>
              </a:rPr>
              <a:t>R$61.000,00 de </a:t>
            </a:r>
          </a:p>
          <a:p>
            <a:pPr algn="ctr"/>
            <a:r>
              <a:rPr lang="pt-BR" b="1" dirty="0" smtClean="0">
                <a:solidFill>
                  <a:srgbClr val="D62A2A"/>
                </a:solidFill>
              </a:rPr>
              <a:t>condenação em multas</a:t>
            </a:r>
          </a:p>
        </p:txBody>
      </p:sp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1023559"/>
              </p:ext>
            </p:extLst>
          </p:nvPr>
        </p:nvGraphicFramePr>
        <p:xfrm>
          <a:off x="862305" y="1475509"/>
          <a:ext cx="7478131" cy="31588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79352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2305" y="640546"/>
            <a:ext cx="7776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B5100"/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I.4 - </a:t>
            </a:r>
            <a:r>
              <a:rPr lang="pt-BR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PEDIDOS DE COOPERAÇÃO </a:t>
            </a:r>
            <a:endParaRPr lang="pt-BR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Imagem 0" descr="MPC-Logo-01-1024x102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9947" y="4157436"/>
            <a:ext cx="924053" cy="893547"/>
          </a:xfrm>
          <a:prstGeom prst="rect">
            <a:avLst/>
          </a:prstGeom>
        </p:spPr>
      </p:pic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A06E23F1-972E-444E-A3FF-EC6B147AC4E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7052185"/>
              </p:ext>
            </p:extLst>
          </p:nvPr>
        </p:nvGraphicFramePr>
        <p:xfrm>
          <a:off x="1059873" y="1343891"/>
          <a:ext cx="7160074" cy="32211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80395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4383" y="600970"/>
            <a:ext cx="7776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CB5100"/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I.5 - </a:t>
            </a:r>
            <a:r>
              <a:rPr lang="pt-BR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ACOMPANHAMENTO DE DECISÕES DO TCEMG</a:t>
            </a:r>
            <a:endParaRPr lang="pt-BR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Imagem 0" descr="MPC-Logo-01-1024x102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9947" y="4157436"/>
            <a:ext cx="924053" cy="893547"/>
          </a:xfrm>
          <a:prstGeom prst="rect">
            <a:avLst/>
          </a:prstGeom>
        </p:spPr>
      </p:pic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013A5896-E2EB-49C0-AED3-0DE262DC8D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7216246"/>
              </p:ext>
            </p:extLst>
          </p:nvPr>
        </p:nvGraphicFramePr>
        <p:xfrm>
          <a:off x="346966" y="1379586"/>
          <a:ext cx="7805531" cy="33389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84265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4383" y="650661"/>
            <a:ext cx="7776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CB5100"/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I.5 - </a:t>
            </a:r>
            <a:r>
              <a:rPr lang="pt-BR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ACOMPANHAMENTO DE DECISÕES DO TCEMG</a:t>
            </a:r>
            <a:endParaRPr lang="pt-BR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Imagem 0" descr="MPC-Logo-01-1024x102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9947" y="4157436"/>
            <a:ext cx="924053" cy="893547"/>
          </a:xfrm>
          <a:prstGeom prst="rect">
            <a:avLst/>
          </a:prstGeom>
        </p:spPr>
      </p:pic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30AA511D-F7E2-4B9D-B2E1-86626824EF7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5947111"/>
              </p:ext>
            </p:extLst>
          </p:nvPr>
        </p:nvGraphicFramePr>
        <p:xfrm>
          <a:off x="390028" y="1336962"/>
          <a:ext cx="8291945" cy="33735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01628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1338" y="755079"/>
            <a:ext cx="7205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CB5100"/>
              </a:buClr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I.6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 </a:t>
            </a: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AMPLIAÇÃO DA </a:t>
            </a:r>
            <a:r>
              <a:rPr lang="pt-BR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INFORMATIZAÇÃO </a:t>
            </a: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 MPC-MG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70339" y="1417537"/>
            <a:ext cx="293577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CB5100"/>
              </a:buClr>
            </a:pPr>
            <a:r>
              <a:rPr lang="en-US" b="1" u="sng" dirty="0" err="1" smtClean="0">
                <a:latin typeface="+mj-lt"/>
              </a:rPr>
              <a:t>Ampliação</a:t>
            </a:r>
            <a:r>
              <a:rPr lang="en-US" b="1" u="sng" dirty="0" smtClean="0">
                <a:latin typeface="+mj-lt"/>
              </a:rPr>
              <a:t> </a:t>
            </a:r>
            <a:r>
              <a:rPr lang="en-US" b="1" u="sng" dirty="0" err="1" smtClean="0">
                <a:latin typeface="+mj-lt"/>
              </a:rPr>
              <a:t>da</a:t>
            </a:r>
            <a:r>
              <a:rPr lang="en-US" b="1" u="sng" dirty="0" smtClean="0">
                <a:latin typeface="+mj-lt"/>
              </a:rPr>
              <a:t> </a:t>
            </a:r>
            <a:r>
              <a:rPr lang="en-US" b="1" u="sng" dirty="0" err="1" smtClean="0">
                <a:latin typeface="+mj-lt"/>
              </a:rPr>
              <a:t>informatização</a:t>
            </a:r>
            <a:r>
              <a:rPr lang="en-US" b="1" u="sng" dirty="0" smtClean="0">
                <a:latin typeface="+mj-lt"/>
              </a:rPr>
              <a:t>:</a:t>
            </a:r>
          </a:p>
          <a:p>
            <a:pPr algn="just">
              <a:buClr>
                <a:srgbClr val="CB5100"/>
              </a:buClr>
            </a:pPr>
            <a:endParaRPr lang="en-US" sz="1600" dirty="0">
              <a:latin typeface="+mj-lt"/>
            </a:endParaRPr>
          </a:p>
          <a:p>
            <a:pPr algn="just">
              <a:buClr>
                <a:srgbClr val="CB5100"/>
              </a:buClr>
            </a:pPr>
            <a:r>
              <a:rPr lang="en-US" sz="1600" dirty="0" smtClean="0">
                <a:latin typeface="+mj-lt"/>
              </a:rPr>
              <a:t>- </a:t>
            </a:r>
            <a:r>
              <a:rPr lang="en-US" sz="1600" dirty="0" err="1" smtClean="0">
                <a:latin typeface="+mj-lt"/>
              </a:rPr>
              <a:t>procedimento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 err="1" smtClean="0">
                <a:latin typeface="+mj-lt"/>
              </a:rPr>
              <a:t>eletrônico</a:t>
            </a:r>
            <a:endParaRPr lang="en-US" sz="1600" dirty="0" smtClean="0">
              <a:latin typeface="+mj-lt"/>
            </a:endParaRPr>
          </a:p>
          <a:p>
            <a:pPr algn="just">
              <a:buClr>
                <a:srgbClr val="CB5100"/>
              </a:buClr>
            </a:pPr>
            <a:endParaRPr lang="en-US" sz="1600" dirty="0" smtClean="0">
              <a:latin typeface="+mj-lt"/>
            </a:endParaRPr>
          </a:p>
          <a:p>
            <a:pPr algn="just">
              <a:buClr>
                <a:srgbClr val="CB5100"/>
              </a:buClr>
            </a:pPr>
            <a:r>
              <a:rPr lang="en-US" sz="1600" smtClean="0">
                <a:latin typeface="+mj-lt"/>
              </a:rPr>
              <a:t>- distribuição </a:t>
            </a:r>
            <a:r>
              <a:rPr lang="en-US" sz="1600" dirty="0" err="1" smtClean="0">
                <a:latin typeface="+mj-lt"/>
              </a:rPr>
              <a:t>eletrônica</a:t>
            </a:r>
            <a:endParaRPr lang="en-US" sz="1600" dirty="0" smtClean="0">
              <a:latin typeface="+mj-lt"/>
            </a:endParaRPr>
          </a:p>
          <a:p>
            <a:pPr algn="just">
              <a:buClr>
                <a:srgbClr val="CB5100"/>
              </a:buClr>
            </a:pPr>
            <a:endParaRPr lang="en-US" sz="1600" dirty="0" smtClean="0">
              <a:latin typeface="+mj-lt"/>
            </a:endParaRPr>
          </a:p>
          <a:p>
            <a:pPr algn="just">
              <a:buClr>
                <a:srgbClr val="CB5100"/>
              </a:buClr>
            </a:pPr>
            <a:r>
              <a:rPr lang="en-US" sz="1600" dirty="0" smtClean="0">
                <a:latin typeface="+mj-lt"/>
              </a:rPr>
              <a:t>- </a:t>
            </a:r>
            <a:r>
              <a:rPr lang="en-US" sz="1600" dirty="0" err="1" smtClean="0">
                <a:latin typeface="+mj-lt"/>
              </a:rPr>
              <a:t>integração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>
                <a:latin typeface="+mj-lt"/>
              </a:rPr>
              <a:t>entre </a:t>
            </a:r>
            <a:r>
              <a:rPr lang="en-US" sz="1600" dirty="0" err="1" smtClean="0">
                <a:latin typeface="+mj-lt"/>
              </a:rPr>
              <a:t>sistemas</a:t>
            </a:r>
            <a:endParaRPr lang="en-US" sz="1600" dirty="0" smtClean="0">
              <a:latin typeface="+mj-lt"/>
            </a:endParaRPr>
          </a:p>
          <a:p>
            <a:pPr algn="just">
              <a:buClr>
                <a:srgbClr val="CB5100"/>
              </a:buClr>
            </a:pPr>
            <a:endParaRPr lang="en-US" sz="1600" dirty="0" smtClean="0">
              <a:latin typeface="+mj-lt"/>
            </a:endParaRPr>
          </a:p>
          <a:p>
            <a:pPr algn="just">
              <a:buClr>
                <a:srgbClr val="CB5100"/>
              </a:buClr>
            </a:pPr>
            <a:r>
              <a:rPr lang="en-US" sz="1600" dirty="0" smtClean="0">
                <a:latin typeface="+mj-lt"/>
              </a:rPr>
              <a:t>- </a:t>
            </a:r>
            <a:r>
              <a:rPr lang="en-US" sz="1600" dirty="0" err="1" smtClean="0">
                <a:latin typeface="+mj-lt"/>
              </a:rPr>
              <a:t>acesso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 err="1" smtClean="0">
                <a:latin typeface="+mj-lt"/>
              </a:rPr>
              <a:t>aos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 err="1" smtClean="0">
                <a:latin typeface="+mj-lt"/>
              </a:rPr>
              <a:t>sistemas</a:t>
            </a:r>
            <a:r>
              <a:rPr lang="en-US" sz="1600" dirty="0" smtClean="0">
                <a:latin typeface="+mj-lt"/>
              </a:rPr>
              <a:t> via internet</a:t>
            </a:r>
            <a:endParaRPr lang="en-US" sz="1600" dirty="0">
              <a:latin typeface="+mj-lt"/>
            </a:endParaRPr>
          </a:p>
        </p:txBody>
      </p:sp>
      <p:pic>
        <p:nvPicPr>
          <p:cNvPr id="9" name="Imagem 0" descr="MPC-Logo-01-1024x102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9947" y="4157436"/>
            <a:ext cx="924053" cy="893547"/>
          </a:xfrm>
          <a:prstGeom prst="rect">
            <a:avLst/>
          </a:prstGeom>
        </p:spPr>
      </p:pic>
      <p:sp>
        <p:nvSpPr>
          <p:cNvPr id="3" name="Seta para a Direita 2"/>
          <p:cNvSpPr/>
          <p:nvPr/>
        </p:nvSpPr>
        <p:spPr>
          <a:xfrm>
            <a:off x="3804745" y="2245022"/>
            <a:ext cx="1474881" cy="8345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455" y="2245022"/>
            <a:ext cx="2160798" cy="1173339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55" y="1396951"/>
            <a:ext cx="3436884" cy="55524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455" y="3769593"/>
            <a:ext cx="2645672" cy="78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01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5968" y="745255"/>
            <a:ext cx="7776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CB5100"/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I.6 - </a:t>
            </a: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AMPLIAÇÃO DA </a:t>
            </a:r>
            <a:r>
              <a:rPr lang="pt-BR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INFORMATIZAÇÃO DO MPC-MG</a:t>
            </a:r>
            <a:endParaRPr lang="pt-BR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Imagem 0" descr="MPC-Logo-01-1024x102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9947" y="4157436"/>
            <a:ext cx="924053" cy="893547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773723" y="1351670"/>
            <a:ext cx="7702063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sz="1600" dirty="0" smtClean="0"/>
          </a:p>
          <a:p>
            <a:pPr algn="just"/>
            <a:endParaRPr lang="pt-BR" sz="1600" dirty="0"/>
          </a:p>
          <a:p>
            <a:pPr algn="just"/>
            <a:r>
              <a:rPr lang="pt-BR" sz="1600" dirty="0" smtClean="0">
                <a:latin typeface="+mj-lt"/>
              </a:rPr>
              <a:t>O Sistema Informatizado do Ministério Publico de Contas - SIMP começou a ser construído em 2012, sendo que, desde 2016, é desenvolvido no âmbito do próprio MPC-MG.</a:t>
            </a:r>
          </a:p>
          <a:p>
            <a:pPr algn="just"/>
            <a:endParaRPr lang="pt-BR" sz="1600" dirty="0" smtClean="0">
              <a:latin typeface="+mj-lt"/>
            </a:endParaRPr>
          </a:p>
          <a:p>
            <a:pPr algn="just"/>
            <a:r>
              <a:rPr lang="pt-BR" sz="1600" dirty="0" smtClean="0">
                <a:latin typeface="+mj-lt"/>
              </a:rPr>
              <a:t>Atualmente, o </a:t>
            </a:r>
            <a:r>
              <a:rPr lang="pt-BR" sz="1600" dirty="0">
                <a:latin typeface="+mj-lt"/>
              </a:rPr>
              <a:t>SIMP </a:t>
            </a:r>
            <a:r>
              <a:rPr lang="pt-BR" sz="1600" dirty="0" smtClean="0">
                <a:latin typeface="+mj-lt"/>
              </a:rPr>
              <a:t>possui a </a:t>
            </a:r>
            <a:r>
              <a:rPr lang="pt-BR" sz="1600" dirty="0">
                <a:latin typeface="+mj-lt"/>
              </a:rPr>
              <a:t>seguinte estrutura de módulos:</a:t>
            </a:r>
          </a:p>
          <a:p>
            <a:pPr algn="just"/>
            <a:endParaRPr lang="pt-BR" sz="1600" dirty="0" smtClean="0">
              <a:latin typeface="+mj-lt"/>
            </a:endParaRPr>
          </a:p>
          <a:p>
            <a:pPr algn="just"/>
            <a:r>
              <a:rPr lang="pt-BR" sz="1600" dirty="0" smtClean="0">
                <a:latin typeface="+mj-lt"/>
              </a:rPr>
              <a:t>- Modulo </a:t>
            </a:r>
            <a:r>
              <a:rPr lang="pt-BR" sz="1600" dirty="0">
                <a:latin typeface="+mj-lt"/>
              </a:rPr>
              <a:t>I: Procedimentos (NI, PP e IC</a:t>
            </a:r>
            <a:r>
              <a:rPr lang="pt-BR" sz="1600" dirty="0" smtClean="0">
                <a:latin typeface="+mj-lt"/>
              </a:rPr>
              <a:t>);</a:t>
            </a:r>
            <a:endParaRPr lang="pt-BR" sz="1600" dirty="0">
              <a:latin typeface="+mj-lt"/>
            </a:endParaRPr>
          </a:p>
          <a:p>
            <a:pPr algn="just"/>
            <a:r>
              <a:rPr lang="pt-BR" sz="1600" dirty="0" smtClean="0">
                <a:latin typeface="+mj-lt"/>
              </a:rPr>
              <a:t>- Modulo </a:t>
            </a:r>
            <a:r>
              <a:rPr lang="pt-BR" sz="1600" dirty="0">
                <a:latin typeface="+mj-lt"/>
              </a:rPr>
              <a:t>II: Julgamento de </a:t>
            </a:r>
            <a:r>
              <a:rPr lang="pt-BR" sz="1600" dirty="0" smtClean="0">
                <a:latin typeface="+mj-lt"/>
              </a:rPr>
              <a:t>Contas;</a:t>
            </a:r>
            <a:endParaRPr lang="pt-BR" sz="1600" dirty="0">
              <a:latin typeface="+mj-lt"/>
            </a:endParaRPr>
          </a:p>
          <a:p>
            <a:pPr algn="just"/>
            <a:r>
              <a:rPr lang="pt-BR" sz="1600" dirty="0" smtClean="0">
                <a:latin typeface="+mj-lt"/>
              </a:rPr>
              <a:t>- Modulo </a:t>
            </a:r>
            <a:r>
              <a:rPr lang="pt-BR" sz="1600" dirty="0">
                <a:latin typeface="+mj-lt"/>
              </a:rPr>
              <a:t>III: Multa e </a:t>
            </a:r>
            <a:r>
              <a:rPr lang="pt-BR" sz="1600" dirty="0" smtClean="0">
                <a:latin typeface="+mj-lt"/>
              </a:rPr>
              <a:t>Restituição;</a:t>
            </a:r>
            <a:endParaRPr lang="pt-BR" sz="1600" dirty="0">
              <a:latin typeface="+mj-lt"/>
            </a:endParaRPr>
          </a:p>
          <a:p>
            <a:pPr algn="just"/>
            <a:r>
              <a:rPr lang="pt-BR" sz="1600" dirty="0" smtClean="0">
                <a:latin typeface="+mj-lt"/>
              </a:rPr>
              <a:t>- Modulo </a:t>
            </a:r>
            <a:r>
              <a:rPr lang="pt-BR" sz="1600" dirty="0">
                <a:latin typeface="+mj-lt"/>
              </a:rPr>
              <a:t>IV: Consulta Externa (Integração com o </a:t>
            </a:r>
            <a:r>
              <a:rPr lang="pt-BR" sz="1600" dirty="0" smtClean="0">
                <a:latin typeface="+mj-lt"/>
              </a:rPr>
              <a:t>site </a:t>
            </a:r>
            <a:r>
              <a:rPr lang="pt-BR" sz="1600" dirty="0">
                <a:latin typeface="+mj-lt"/>
              </a:rPr>
              <a:t>do </a:t>
            </a:r>
            <a:r>
              <a:rPr lang="pt-BR" sz="1600" dirty="0" smtClean="0">
                <a:latin typeface="+mj-lt"/>
              </a:rPr>
              <a:t>MPC);</a:t>
            </a:r>
            <a:endParaRPr lang="pt-BR" sz="1600" dirty="0">
              <a:latin typeface="+mj-lt"/>
            </a:endParaRPr>
          </a:p>
          <a:p>
            <a:pPr algn="just"/>
            <a:r>
              <a:rPr lang="pt-BR" sz="1600" dirty="0" smtClean="0">
                <a:latin typeface="+mj-lt"/>
              </a:rPr>
              <a:t>- Modulo </a:t>
            </a:r>
            <a:r>
              <a:rPr lang="pt-BR" sz="1600" dirty="0">
                <a:latin typeface="+mj-lt"/>
              </a:rPr>
              <a:t>V: Pedidos de </a:t>
            </a:r>
            <a:r>
              <a:rPr lang="pt-BR" sz="1600" dirty="0" smtClean="0">
                <a:latin typeface="+mj-lt"/>
              </a:rPr>
              <a:t>Cooperação; e</a:t>
            </a:r>
            <a:endParaRPr lang="pt-BR" sz="1600" dirty="0">
              <a:latin typeface="+mj-lt"/>
            </a:endParaRPr>
          </a:p>
          <a:p>
            <a:pPr algn="just"/>
            <a:r>
              <a:rPr lang="pt-BR" sz="1600" dirty="0" smtClean="0">
                <a:latin typeface="+mj-lt"/>
              </a:rPr>
              <a:t>- Modulo </a:t>
            </a:r>
            <a:r>
              <a:rPr lang="pt-BR" sz="1600" dirty="0">
                <a:latin typeface="+mj-lt"/>
              </a:rPr>
              <a:t>VI: Assuntos </a:t>
            </a:r>
            <a:r>
              <a:rPr lang="pt-BR" sz="1600" dirty="0" smtClean="0">
                <a:latin typeface="+mj-lt"/>
              </a:rPr>
              <a:t>Administrativos.</a:t>
            </a:r>
            <a:endParaRPr lang="pt-BR" sz="1600" dirty="0">
              <a:latin typeface="+mj-lt"/>
            </a:endParaRPr>
          </a:p>
          <a:p>
            <a:pPr algn="just"/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631" y="1291168"/>
            <a:ext cx="4900245" cy="55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6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5968" y="745255"/>
            <a:ext cx="7776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CB5100"/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I.6 - </a:t>
            </a: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AMPLIAÇÃO DA </a:t>
            </a:r>
            <a:r>
              <a:rPr lang="pt-BR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INFORMATIZAÇÃO DO MPC-MG</a:t>
            </a:r>
            <a:endParaRPr lang="pt-BR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Imagem 0" descr="MPC-Logo-01-1024x102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9947" y="4157436"/>
            <a:ext cx="924053" cy="893547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773723" y="1351670"/>
            <a:ext cx="770206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sz="1600" smtClean="0"/>
          </a:p>
          <a:p>
            <a:pPr algn="just"/>
            <a:endParaRPr lang="pt-BR"/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5628979"/>
              </p:ext>
            </p:extLst>
          </p:nvPr>
        </p:nvGraphicFramePr>
        <p:xfrm>
          <a:off x="644769" y="1348615"/>
          <a:ext cx="7678616" cy="3343566"/>
        </p:xfrm>
        <a:graphic>
          <a:graphicData uri="http://schemas.openxmlformats.org/drawingml/2006/table">
            <a:tbl>
              <a:tblPr firstRow="1" bandRow="1">
                <a:tableStyleId>{643456A5-1155-4E2D-99DF-6610C44A9365}</a:tableStyleId>
              </a:tblPr>
              <a:tblGrid>
                <a:gridCol w="2114730">
                  <a:extLst>
                    <a:ext uri="{9D8B030D-6E8A-4147-A177-3AD203B41FA5}">
                      <a16:colId xmlns:a16="http://schemas.microsoft.com/office/drawing/2014/main" val="2181806054"/>
                    </a:ext>
                  </a:extLst>
                </a:gridCol>
                <a:gridCol w="5563886">
                  <a:extLst>
                    <a:ext uri="{9D8B030D-6E8A-4147-A177-3AD203B41FA5}">
                      <a16:colId xmlns:a16="http://schemas.microsoft.com/office/drawing/2014/main" val="229585320"/>
                    </a:ext>
                  </a:extLst>
                </a:gridCol>
              </a:tblGrid>
              <a:tr h="337231">
                <a:tc>
                  <a:txBody>
                    <a:bodyPr/>
                    <a:lstStyle/>
                    <a:p>
                      <a:pPr algn="ctr"/>
                      <a:r>
                        <a:rPr lang="pt-BR" sz="18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Módulos do SIMP</a:t>
                      </a:r>
                      <a:endParaRPr lang="pt-BR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kern="120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Inovações do biênio 2018/2020</a:t>
                      </a:r>
                      <a:endParaRPr lang="pt-BR" sz="1800" kern="120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4256200"/>
                  </a:ext>
                </a:extLst>
              </a:tr>
              <a:tr h="1285886">
                <a:tc>
                  <a:txBody>
                    <a:bodyPr/>
                    <a:lstStyle/>
                    <a:p>
                      <a:pPr marL="0" algn="just"/>
                      <a:r>
                        <a:rPr lang="pt-BR" sz="1600" kern="120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I: Procedimentos (NI, PP e IC)</a:t>
                      </a: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-2857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pt-BR" sz="1600" kern="120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realiza a distribuição aleatória das </a:t>
                      </a:r>
                      <a:r>
                        <a:rPr lang="pt-BR" sz="1600" kern="120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NIs</a:t>
                      </a:r>
                      <a:r>
                        <a:rPr lang="pt-BR" sz="1600" kern="120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; </a:t>
                      </a:r>
                    </a:p>
                    <a:p>
                      <a:pPr marL="0" indent="-2857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pt-BR" sz="1600" kern="120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armazena informações de cadastro, situação, andamento e localização dos procedimentos;</a:t>
                      </a:r>
                    </a:p>
                    <a:p>
                      <a:pPr marL="0" indent="-2857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pt-BR" sz="1600" kern="120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estruturado para que todos os procedimentos do MPC-MG possam ser transformados em eletrônicos.</a:t>
                      </a:r>
                      <a:endParaRPr lang="pt-BR" sz="1600" kern="120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3895524"/>
                  </a:ext>
                </a:extLst>
              </a:tr>
              <a:tr h="1067897">
                <a:tc>
                  <a:txBody>
                    <a:bodyPr/>
                    <a:lstStyle/>
                    <a:p>
                      <a:pPr marL="0" algn="just"/>
                      <a:r>
                        <a:rPr lang="pt-BR" sz="1600" kern="120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II: Julgamento de Contas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-2857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pt-BR" sz="1600" kern="120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permite que as Câmaras Municipais o acessem externamente para envio de documentos;</a:t>
                      </a:r>
                    </a:p>
                    <a:p>
                      <a:pPr marL="0" indent="-2857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endParaRPr lang="pt-BR" sz="300" kern="120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indent="-2857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pt-BR" sz="1600" kern="120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recebe documentos relativos às </a:t>
                      </a:r>
                      <a:r>
                        <a:rPr lang="pt-BR" sz="1600" kern="120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PCAs</a:t>
                      </a:r>
                      <a:r>
                        <a:rPr lang="pt-BR" sz="1600" kern="120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eletrônicas;</a:t>
                      </a:r>
                    </a:p>
                    <a:p>
                      <a:pPr marL="0" indent="-2857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endParaRPr lang="pt-BR" sz="300" kern="120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indent="-2857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pt-BR" sz="1600" kern="120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anexa documentos analisados ao SGAP.</a:t>
                      </a:r>
                      <a:endParaRPr lang="pt-BR" sz="1600" kern="120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2286759"/>
                  </a:ext>
                </a:extLst>
              </a:tr>
              <a:tr h="508926">
                <a:tc>
                  <a:txBody>
                    <a:bodyPr/>
                    <a:lstStyle/>
                    <a:p>
                      <a:pPr marL="0" algn="just"/>
                      <a:r>
                        <a:rPr lang="pt-BR" sz="1600" kern="120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III: Multa e Restituição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28575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pt-BR" sz="16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ainda em</a:t>
                      </a:r>
                      <a:r>
                        <a:rPr lang="pt-BR" sz="1600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desenvolvimento (irá sistematizar dados da CAMP).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11597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522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0" descr="MPC-Logo-01-1024x102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9947" y="4157436"/>
            <a:ext cx="924053" cy="89354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78" y="1826895"/>
            <a:ext cx="2640755" cy="1759403"/>
          </a:xfrm>
          <a:prstGeom prst="rect">
            <a:avLst/>
          </a:prstGeom>
        </p:spPr>
      </p:pic>
      <p:sp>
        <p:nvSpPr>
          <p:cNvPr id="14" name="Retângulo 13"/>
          <p:cNvSpPr/>
          <p:nvPr/>
        </p:nvSpPr>
        <p:spPr>
          <a:xfrm>
            <a:off x="691376" y="497843"/>
            <a:ext cx="76943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2400" smtClean="0">
                <a:solidFill>
                  <a:schemeClr val="tx2">
                    <a:lumMod val="75000"/>
                  </a:schemeClr>
                </a:solidFill>
              </a:rPr>
              <a:t>POSSE </a:t>
            </a: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</a:rPr>
              <a:t>DA PROCURADORA-GERAL E </a:t>
            </a:r>
            <a:r>
              <a:rPr lang="pt-BR" sz="2400" smtClean="0">
                <a:solidFill>
                  <a:schemeClr val="tx2">
                    <a:lumMod val="75000"/>
                  </a:schemeClr>
                </a:solidFill>
              </a:rPr>
              <a:t>DO SUBPROCURADOR-GERAL </a:t>
            </a: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</a:rPr>
              <a:t>DO MPC-MG</a:t>
            </a:r>
            <a:endParaRPr lang="pt-BR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8" name="Picture 4" descr="Procuradora-Geral Elke Andrade e Subprocurador-Geral Marcílio barenc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0" t="-3208" r="-2906" b="7506"/>
          <a:stretch/>
        </p:blipFill>
        <p:spPr bwMode="auto">
          <a:xfrm>
            <a:off x="6229097" y="1810737"/>
            <a:ext cx="2502350" cy="179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0" t="-2715" r="16952" b="-6288"/>
          <a:stretch/>
        </p:blipFill>
        <p:spPr>
          <a:xfrm>
            <a:off x="3474244" y="1794580"/>
            <a:ext cx="2450011" cy="191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83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5968" y="745255"/>
            <a:ext cx="7776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CB5100"/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I.6 - </a:t>
            </a: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AMPLIAÇÃO DA </a:t>
            </a:r>
            <a:r>
              <a:rPr lang="pt-BR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INFORMATIZAÇÃO DO MPC-MG</a:t>
            </a:r>
            <a:endParaRPr lang="pt-BR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Imagem 0" descr="MPC-Logo-01-1024x102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9947" y="4157436"/>
            <a:ext cx="924053" cy="893547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773723" y="1351670"/>
            <a:ext cx="770206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sz="1600" smtClean="0"/>
          </a:p>
          <a:p>
            <a:pPr algn="just"/>
            <a:endParaRPr lang="pt-BR"/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2537895"/>
              </p:ext>
            </p:extLst>
          </p:nvPr>
        </p:nvGraphicFramePr>
        <p:xfrm>
          <a:off x="631428" y="1372690"/>
          <a:ext cx="7704133" cy="3366128"/>
        </p:xfrm>
        <a:graphic>
          <a:graphicData uri="http://schemas.openxmlformats.org/drawingml/2006/table">
            <a:tbl>
              <a:tblPr firstRow="1" bandRow="1">
                <a:tableStyleId>{643456A5-1155-4E2D-99DF-6610C44A9365}</a:tableStyleId>
              </a:tblPr>
              <a:tblGrid>
                <a:gridCol w="2121758">
                  <a:extLst>
                    <a:ext uri="{9D8B030D-6E8A-4147-A177-3AD203B41FA5}">
                      <a16:colId xmlns:a16="http://schemas.microsoft.com/office/drawing/2014/main" val="2181806054"/>
                    </a:ext>
                  </a:extLst>
                </a:gridCol>
                <a:gridCol w="5582375">
                  <a:extLst>
                    <a:ext uri="{9D8B030D-6E8A-4147-A177-3AD203B41FA5}">
                      <a16:colId xmlns:a16="http://schemas.microsoft.com/office/drawing/2014/main" val="229585320"/>
                    </a:ext>
                  </a:extLst>
                </a:gridCol>
              </a:tblGrid>
              <a:tr h="329985"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FontTx/>
                        <a:buNone/>
                      </a:pPr>
                      <a:r>
                        <a:rPr lang="pt-BR" sz="1800" kern="120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Módulos do SIMP</a:t>
                      </a:r>
                      <a:endParaRPr lang="pt-BR" sz="1800" kern="120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9E0A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FontTx/>
                        <a:buNone/>
                      </a:pPr>
                      <a:r>
                        <a:rPr lang="pt-BR" sz="1800" kern="120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Inovações do biênio 2018/2020</a:t>
                      </a:r>
                      <a:endParaRPr lang="pt-BR" sz="1800" kern="120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9E0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4256200"/>
                  </a:ext>
                </a:extLst>
              </a:tr>
              <a:tr h="930400">
                <a:tc>
                  <a:txBody>
                    <a:bodyPr/>
                    <a:lstStyle/>
                    <a:p>
                      <a:pPr marL="0" indent="0" algn="just" defTabSz="6858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FontTx/>
                        <a:buNone/>
                      </a:pPr>
                      <a:r>
                        <a:rPr lang="pt-BR" sz="1600" kern="120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IV: Consulta Externa (Integração com o site do MPC)</a:t>
                      </a: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28575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pt-BR" sz="16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integra SIMP ao </a:t>
                      </a:r>
                      <a:r>
                        <a:rPr lang="pt-BR" sz="1600" i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site</a:t>
                      </a:r>
                      <a:r>
                        <a:rPr lang="pt-BR" sz="16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do MPC;</a:t>
                      </a:r>
                      <a:endParaRPr lang="pt-BR" sz="800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marR="0" lvl="0" indent="-28575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pt-BR" sz="16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permite que informações acerca de andamentos de procedimentos sejam expostas com segurança.</a:t>
                      </a:r>
                    </a:p>
                    <a:p>
                      <a:pPr marL="0" marR="0" lvl="0" indent="-28575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pt-BR" sz="16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3340333"/>
                  </a:ext>
                </a:extLst>
              </a:tr>
              <a:tr h="875860">
                <a:tc>
                  <a:txBody>
                    <a:bodyPr/>
                    <a:lstStyle/>
                    <a:p>
                      <a:pPr marL="0" indent="0" algn="just" defTabSz="6858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FontTx/>
                        <a:buNone/>
                      </a:pPr>
                      <a:r>
                        <a:rPr lang="pt-BR" sz="1600" kern="120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V: Pedidos de Cooperação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28575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pt-BR" sz="16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realiza a distribuição aleatória dos PC; </a:t>
                      </a:r>
                      <a:endParaRPr lang="pt-BR" sz="800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marR="0" lvl="0" indent="-28575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pt-BR" sz="16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armazena as informações de cadastro dos PC, sua situação e localização.</a:t>
                      </a:r>
                      <a:endParaRPr lang="pt-BR" sz="16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741363"/>
                  </a:ext>
                </a:extLst>
              </a:tr>
              <a:tr h="1038531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kern="120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VI: Assuntos Administrativos</a:t>
                      </a:r>
                    </a:p>
                    <a:p>
                      <a:pPr marL="285750" indent="-285750" algn="just" defTabSz="6858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FontTx/>
                        <a:buChar char="-"/>
                      </a:pPr>
                      <a:endParaRPr lang="pt-BR" sz="1600" kern="120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28575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pt-BR" sz="16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realiza a distribuição aleatória dos AA; </a:t>
                      </a:r>
                      <a:endParaRPr lang="pt-BR" sz="800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marR="0" lvl="0" indent="-28575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pt-BR" sz="16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armazena as informações de cadastro dos AA, sua situação e localização.</a:t>
                      </a:r>
                      <a:endParaRPr lang="pt-BR" sz="16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15772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014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5968" y="745255"/>
            <a:ext cx="77760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CB5100"/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I.6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AMPLIAÇÃO DA </a:t>
            </a:r>
            <a:r>
              <a:rPr lang="pt-BR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INFORMATIZAÇÃO </a:t>
            </a: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 MPC-MG</a:t>
            </a:r>
          </a:p>
          <a:p>
            <a:pPr algn="just">
              <a:buClr>
                <a:srgbClr val="CB5100"/>
              </a:buClr>
            </a:pPr>
            <a:endParaRPr lang="pt-BR" sz="2400" dirty="0"/>
          </a:p>
        </p:txBody>
      </p:sp>
      <p:pic>
        <p:nvPicPr>
          <p:cNvPr id="9" name="Imagem 0" descr="MPC-Logo-01-1024x102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9947" y="4157436"/>
            <a:ext cx="924053" cy="893547"/>
          </a:xfrm>
          <a:prstGeom prst="rect">
            <a:avLst/>
          </a:prstGeom>
        </p:spPr>
      </p:pic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D84D9AB3-43E5-4EA4-A0F3-23A00B5DF4C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5732570"/>
              </p:ext>
            </p:extLst>
          </p:nvPr>
        </p:nvGraphicFramePr>
        <p:xfrm>
          <a:off x="415637" y="1378527"/>
          <a:ext cx="8021782" cy="32973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24172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5968" y="745255"/>
            <a:ext cx="77760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CB5100"/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I.6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AMPLIAÇÃO DA </a:t>
            </a:r>
            <a:r>
              <a:rPr lang="pt-BR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INFORMATIZAÇÃO </a:t>
            </a: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 MPC-MG</a:t>
            </a:r>
          </a:p>
          <a:p>
            <a:pPr algn="just">
              <a:buClr>
                <a:srgbClr val="CB5100"/>
              </a:buClr>
            </a:pPr>
            <a:endParaRPr lang="pt-BR" sz="2400" dirty="0"/>
          </a:p>
        </p:txBody>
      </p:sp>
      <p:pic>
        <p:nvPicPr>
          <p:cNvPr id="9" name="Imagem 0" descr="MPC-Logo-01-1024x102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9947" y="4157436"/>
            <a:ext cx="924053" cy="893547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A43B5E27-04A9-41E4-B795-C381D2739271}"/>
              </a:ext>
            </a:extLst>
          </p:cNvPr>
          <p:cNvSpPr/>
          <p:nvPr/>
        </p:nvSpPr>
        <p:spPr>
          <a:xfrm>
            <a:off x="3730489" y="1303749"/>
            <a:ext cx="448945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u="sng" smtClean="0">
                <a:latin typeface="+mj-lt"/>
              </a:rPr>
              <a:t>SIMP e a pandemia</a:t>
            </a:r>
            <a:r>
              <a:rPr lang="pt-BR" smtClean="0">
                <a:latin typeface="+mj-lt"/>
              </a:rPr>
              <a:t> </a:t>
            </a:r>
          </a:p>
          <a:p>
            <a:pPr algn="ctr"/>
            <a:endParaRPr lang="pt-BR" sz="600" smtClean="0">
              <a:latin typeface="+mj-lt"/>
            </a:endParaRPr>
          </a:p>
          <a:p>
            <a:pPr algn="ctr"/>
            <a:endParaRPr lang="pt-BR" sz="600" smtClean="0">
              <a:latin typeface="+mj-lt"/>
            </a:endParaRPr>
          </a:p>
          <a:p>
            <a:pPr algn="just"/>
            <a:r>
              <a:rPr lang="pt-BR" smtClean="0">
                <a:latin typeface="+mj-lt"/>
              </a:rPr>
              <a:t>Alterações de segurança já haviam sido realizadas no SIMP para a implantação do módulo de Julgamento de Contas, que possibilita acesso externo às Câmaras Municipais.</a:t>
            </a:r>
          </a:p>
          <a:p>
            <a:pPr algn="just"/>
            <a:endParaRPr lang="pt-BR" sz="600" smtClean="0">
              <a:latin typeface="+mj-lt"/>
            </a:endParaRPr>
          </a:p>
          <a:p>
            <a:pPr algn="just"/>
            <a:endParaRPr lang="pt-BR" sz="600" smtClean="0">
              <a:latin typeface="+mj-lt"/>
            </a:endParaRPr>
          </a:p>
          <a:p>
            <a:pPr algn="just"/>
            <a:r>
              <a:rPr lang="pt-BR" smtClean="0">
                <a:latin typeface="+mj-lt"/>
              </a:rPr>
              <a:t>Tais alterações contribuíram para que se pudesse, </a:t>
            </a:r>
            <a:r>
              <a:rPr lang="pt-BR">
                <a:latin typeface="+mj-lt"/>
              </a:rPr>
              <a:t>neste momento de pandemia</a:t>
            </a:r>
            <a:r>
              <a:rPr lang="pt-BR" smtClean="0">
                <a:latin typeface="+mj-lt"/>
              </a:rPr>
              <a:t>, dar acesso ao SIMP aos servidores do MPC, </a:t>
            </a:r>
            <a:r>
              <a:rPr lang="pt-BR">
                <a:latin typeface="+mj-lt"/>
              </a:rPr>
              <a:t>via </a:t>
            </a:r>
            <a:r>
              <a:rPr lang="pt-BR" i="1" smtClean="0">
                <a:latin typeface="+mj-lt"/>
              </a:rPr>
              <a:t>internet</a:t>
            </a:r>
            <a:r>
              <a:rPr lang="pt-BR" smtClean="0">
                <a:latin typeface="+mj-lt"/>
              </a:rPr>
              <a:t>, </a:t>
            </a:r>
            <a:r>
              <a:rPr lang="pt-BR">
                <a:latin typeface="+mj-lt"/>
              </a:rPr>
              <a:t>de qualquer </a:t>
            </a:r>
            <a:r>
              <a:rPr lang="pt-BR" smtClean="0">
                <a:latin typeface="+mj-lt"/>
              </a:rPr>
              <a:t>computador.</a:t>
            </a:r>
            <a:endParaRPr lang="pt-BR">
              <a:latin typeface="+mj-lt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68" y="1507118"/>
            <a:ext cx="2723031" cy="292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1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"/>
          <p:cNvSpPr txBox="1"/>
          <p:nvPr/>
        </p:nvSpPr>
        <p:spPr>
          <a:xfrm>
            <a:off x="834058" y="641130"/>
            <a:ext cx="7034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CB5100"/>
              </a:buClr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I.6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 </a:t>
            </a: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AMPLIAÇÃO DA </a:t>
            </a:r>
            <a:r>
              <a:rPr lang="pt-BR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INFORMATIZAÇÃO </a:t>
            </a: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 MPC-MG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816" y="1772162"/>
            <a:ext cx="3130061" cy="1954711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3751386" y="1345416"/>
            <a:ext cx="473612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600" dirty="0" smtClean="0">
                <a:latin typeface="+mj-lt"/>
              </a:rPr>
              <a:t>O </a:t>
            </a:r>
            <a:r>
              <a:rPr lang="pt-BR" sz="1600" i="1" dirty="0">
                <a:latin typeface="+mj-lt"/>
              </a:rPr>
              <a:t>site</a:t>
            </a:r>
            <a:r>
              <a:rPr lang="pt-BR" sz="1600" dirty="0">
                <a:latin typeface="+mj-lt"/>
              </a:rPr>
              <a:t> do </a:t>
            </a:r>
            <a:r>
              <a:rPr lang="pt-BR" sz="1600" dirty="0" smtClean="0">
                <a:latin typeface="+mj-lt"/>
              </a:rPr>
              <a:t>MPC-MG </a:t>
            </a:r>
            <a:r>
              <a:rPr lang="pt-BR" sz="1600" dirty="0">
                <a:latin typeface="+mj-lt"/>
              </a:rPr>
              <a:t>foi construído e implantado em </a:t>
            </a:r>
            <a:r>
              <a:rPr lang="pt-BR" sz="1600" dirty="0" smtClean="0">
                <a:latin typeface="+mj-lt"/>
              </a:rPr>
              <a:t>2013. Representa </a:t>
            </a:r>
            <a:r>
              <a:rPr lang="pt-BR" sz="1600" dirty="0">
                <a:latin typeface="+mj-lt"/>
              </a:rPr>
              <a:t>importante ferramenta para divulgação de informações do órgão e para promover </a:t>
            </a:r>
            <a:r>
              <a:rPr lang="pt-BR" sz="1600" dirty="0" smtClean="0">
                <a:latin typeface="+mj-lt"/>
              </a:rPr>
              <a:t>sua aproximação com a sociedade.</a:t>
            </a:r>
          </a:p>
          <a:p>
            <a:pPr algn="just"/>
            <a:endParaRPr lang="pt-BR" sz="1600" dirty="0">
              <a:latin typeface="+mj-lt"/>
            </a:endParaRPr>
          </a:p>
          <a:p>
            <a:pPr algn="just"/>
            <a:r>
              <a:rPr lang="pt-BR" sz="1600" dirty="0" smtClean="0">
                <a:latin typeface="+mj-lt"/>
              </a:rPr>
              <a:t>No biênio 2018/2020, o </a:t>
            </a:r>
            <a:r>
              <a:rPr lang="pt-BR" sz="1600" i="1" dirty="0" smtClean="0">
                <a:latin typeface="+mj-lt"/>
              </a:rPr>
              <a:t>site:</a:t>
            </a:r>
          </a:p>
          <a:p>
            <a:pPr algn="just"/>
            <a:r>
              <a:rPr lang="pt-BR" sz="1600" dirty="0" smtClean="0">
                <a:latin typeface="+mj-lt"/>
              </a:rPr>
              <a:t>- foi atualizado com novos links e dados do órgão;</a:t>
            </a:r>
          </a:p>
          <a:p>
            <a:pPr algn="just"/>
            <a:r>
              <a:rPr lang="pt-BR" sz="1600" dirty="0" smtClean="0">
                <a:latin typeface="+mj-lt"/>
              </a:rPr>
              <a:t>- passou </a:t>
            </a:r>
            <a:r>
              <a:rPr lang="pt-BR" sz="1600" dirty="0">
                <a:latin typeface="+mj-lt"/>
              </a:rPr>
              <a:t>por duas atualizações de </a:t>
            </a:r>
            <a:r>
              <a:rPr lang="pt-BR" sz="1600" dirty="0" smtClean="0">
                <a:latin typeface="+mj-lt"/>
              </a:rPr>
              <a:t>segurança, tendo </a:t>
            </a:r>
            <a:r>
              <a:rPr lang="pt-BR" sz="1600" dirty="0">
                <a:latin typeface="+mj-lt"/>
              </a:rPr>
              <a:t>em </a:t>
            </a:r>
            <a:r>
              <a:rPr lang="pt-BR" sz="1600" dirty="0" smtClean="0">
                <a:latin typeface="+mj-lt"/>
              </a:rPr>
              <a:t>vista a ocorrência de tentativas </a:t>
            </a:r>
            <a:r>
              <a:rPr lang="pt-BR" sz="1600" dirty="0">
                <a:latin typeface="+mj-lt"/>
              </a:rPr>
              <a:t>de </a:t>
            </a:r>
            <a:r>
              <a:rPr lang="pt-BR" sz="1600" dirty="0" smtClean="0">
                <a:latin typeface="+mj-lt"/>
              </a:rPr>
              <a:t>invasão;</a:t>
            </a:r>
          </a:p>
          <a:p>
            <a:pPr algn="just"/>
            <a:r>
              <a:rPr lang="pt-BR" sz="1600" dirty="0" smtClean="0">
                <a:latin typeface="+mj-lt"/>
              </a:rPr>
              <a:t>- foi integrado </a:t>
            </a:r>
            <a:r>
              <a:rPr lang="pt-BR" sz="1600" dirty="0">
                <a:latin typeface="+mj-lt"/>
              </a:rPr>
              <a:t>ao </a:t>
            </a:r>
            <a:r>
              <a:rPr lang="pt-BR" sz="1600" dirty="0" smtClean="0">
                <a:latin typeface="+mj-lt"/>
              </a:rPr>
              <a:t>SIMP, passando a </a:t>
            </a:r>
            <a:r>
              <a:rPr lang="pt-BR" sz="1600" dirty="0">
                <a:latin typeface="+mj-lt"/>
              </a:rPr>
              <a:t>exibir </a:t>
            </a:r>
            <a:r>
              <a:rPr lang="pt-BR" sz="1600" dirty="0" smtClean="0">
                <a:latin typeface="+mj-lt"/>
              </a:rPr>
              <a:t>dados autorizados de procedimentos do MPC </a:t>
            </a:r>
            <a:r>
              <a:rPr lang="pt-BR" sz="1600" dirty="0">
                <a:latin typeface="+mj-lt"/>
              </a:rPr>
              <a:t>extraídos diretamente </a:t>
            </a:r>
            <a:r>
              <a:rPr lang="pt-BR" sz="1600" dirty="0" smtClean="0">
                <a:latin typeface="+mj-lt"/>
              </a:rPr>
              <a:t>do sistema, bem como servindo de canal para acesso externo ao sistema.</a:t>
            </a:r>
            <a:endParaRPr lang="en-US" sz="1600" dirty="0" smtClean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0" name="Imagem 0" descr="MPC-Logo-01-1024x102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3393" y="4157436"/>
            <a:ext cx="924053" cy="89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72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716215" y="1294562"/>
            <a:ext cx="4617293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CB5100"/>
              </a:buClr>
            </a:pPr>
            <a:r>
              <a:rPr lang="pt-BR" dirty="0" smtClean="0">
                <a:latin typeface="+mj-lt"/>
              </a:rPr>
              <a:t>No biênio 2018/2020, foi obtido, para todos os Procuradores do MPC-MG, acesso a sistemas informatizados do TJMG abaixo elencados, facultando-lhes realizar, de forma remota e com o uso de </a:t>
            </a:r>
            <a:r>
              <a:rPr lang="pt-BR" i="1" dirty="0" err="1" smtClean="0">
                <a:latin typeface="+mj-lt"/>
              </a:rPr>
              <a:t>token</a:t>
            </a:r>
            <a:r>
              <a:rPr lang="pt-BR" dirty="0" smtClean="0">
                <a:latin typeface="+mj-lt"/>
              </a:rPr>
              <a:t>, a prática de atos e o acompanhamento de processos judiciais de sua competência:</a:t>
            </a:r>
          </a:p>
          <a:p>
            <a:pPr algn="just">
              <a:buClr>
                <a:srgbClr val="CB5100"/>
              </a:buClr>
            </a:pPr>
            <a:endParaRPr lang="en-US" sz="1200" dirty="0">
              <a:latin typeface="+mj-lt"/>
            </a:endParaRPr>
          </a:p>
          <a:p>
            <a:pPr algn="just">
              <a:buClr>
                <a:srgbClr val="CB5100"/>
              </a:buClr>
            </a:pPr>
            <a:r>
              <a:rPr lang="en-US" dirty="0" smtClean="0">
                <a:latin typeface="+mj-lt"/>
              </a:rPr>
              <a:t>- </a:t>
            </a:r>
            <a:r>
              <a:rPr lang="en-US" dirty="0" err="1" smtClean="0">
                <a:latin typeface="+mj-lt"/>
              </a:rPr>
              <a:t>PJe</a:t>
            </a:r>
            <a:r>
              <a:rPr lang="en-US" dirty="0" smtClean="0">
                <a:latin typeface="+mj-lt"/>
              </a:rPr>
              <a:t> </a:t>
            </a:r>
            <a:r>
              <a:rPr lang="en-US" dirty="0">
                <a:latin typeface="+mj-lt"/>
              </a:rPr>
              <a:t>- </a:t>
            </a:r>
            <a:r>
              <a:rPr lang="en-US" dirty="0" err="1">
                <a:latin typeface="+mj-lt"/>
              </a:rPr>
              <a:t>sistema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informatizado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relativo</a:t>
            </a:r>
            <a:r>
              <a:rPr lang="en-US" dirty="0">
                <a:latin typeface="+mj-lt"/>
              </a:rPr>
              <a:t> a </a:t>
            </a:r>
            <a:r>
              <a:rPr lang="en-US" dirty="0" err="1">
                <a:latin typeface="+mj-lt"/>
              </a:rPr>
              <a:t>processos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judiciais</a:t>
            </a:r>
            <a:r>
              <a:rPr lang="en-US" dirty="0">
                <a:latin typeface="+mj-lt"/>
              </a:rPr>
              <a:t> do TJMG de 1ª </a:t>
            </a:r>
            <a:r>
              <a:rPr lang="en-US" dirty="0" err="1">
                <a:latin typeface="+mj-lt"/>
              </a:rPr>
              <a:t>instância</a:t>
            </a:r>
            <a:r>
              <a:rPr lang="en-US" dirty="0">
                <a:latin typeface="+mj-lt"/>
              </a:rPr>
              <a:t>; </a:t>
            </a:r>
            <a:r>
              <a:rPr lang="en-US" dirty="0" smtClean="0">
                <a:latin typeface="+mj-lt"/>
              </a:rPr>
              <a:t>e</a:t>
            </a:r>
          </a:p>
          <a:p>
            <a:pPr algn="just">
              <a:buClr>
                <a:srgbClr val="CB5100"/>
              </a:buClr>
            </a:pPr>
            <a:endParaRPr lang="en-US" sz="1200" dirty="0">
              <a:latin typeface="+mj-lt"/>
            </a:endParaRPr>
          </a:p>
          <a:p>
            <a:pPr algn="just">
              <a:buClr>
                <a:srgbClr val="CB5100"/>
              </a:buClr>
            </a:pPr>
            <a:r>
              <a:rPr lang="en-US" dirty="0" smtClean="0">
                <a:latin typeface="+mj-lt"/>
              </a:rPr>
              <a:t>- </a:t>
            </a:r>
            <a:r>
              <a:rPr lang="en-US" dirty="0" err="1" smtClean="0">
                <a:latin typeface="+mj-lt"/>
              </a:rPr>
              <a:t>Jpe</a:t>
            </a:r>
            <a:r>
              <a:rPr lang="en-US" dirty="0" smtClean="0">
                <a:latin typeface="+mj-lt"/>
              </a:rPr>
              <a:t>-Themis </a:t>
            </a:r>
            <a:r>
              <a:rPr lang="en-US" dirty="0">
                <a:latin typeface="+mj-lt"/>
              </a:rPr>
              <a:t>- </a:t>
            </a:r>
            <a:r>
              <a:rPr lang="en-US" dirty="0" err="1">
                <a:latin typeface="+mj-lt"/>
              </a:rPr>
              <a:t>sistema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informatizado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relativo</a:t>
            </a:r>
            <a:r>
              <a:rPr lang="en-US" dirty="0">
                <a:latin typeface="+mj-lt"/>
              </a:rPr>
              <a:t> a </a:t>
            </a:r>
            <a:r>
              <a:rPr lang="en-US" dirty="0" err="1">
                <a:latin typeface="+mj-lt"/>
              </a:rPr>
              <a:t>processos</a:t>
            </a:r>
            <a:r>
              <a:rPr lang="en-US" dirty="0">
                <a:latin typeface="+mj-lt"/>
              </a:rPr>
              <a:t> do TJMG de 2ª </a:t>
            </a:r>
            <a:r>
              <a:rPr lang="en-US" dirty="0" err="1">
                <a:latin typeface="+mj-lt"/>
              </a:rPr>
              <a:t>instância</a:t>
            </a:r>
            <a:r>
              <a:rPr lang="en-US" dirty="0">
                <a:latin typeface="+mj-lt"/>
              </a:rPr>
              <a:t>.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893379" y="641130"/>
            <a:ext cx="6974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CB5100"/>
              </a:buClr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I.6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 </a:t>
            </a: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AMPLIAÇÃO DA </a:t>
            </a:r>
            <a:r>
              <a:rPr lang="pt-BR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INFORMATIZAÇÃO </a:t>
            </a: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 </a:t>
            </a:r>
            <a:r>
              <a:rPr lang="pt-BR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MPC-MG</a:t>
            </a:r>
            <a:endParaRPr lang="pt-BR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buClr>
                <a:srgbClr val="CB5100"/>
              </a:buClr>
            </a:pPr>
            <a:endParaRPr lang="pt-BR" sz="2400" dirty="0"/>
          </a:p>
        </p:txBody>
      </p:sp>
      <p:pic>
        <p:nvPicPr>
          <p:cNvPr id="10" name="Imagem 0" descr="MPC-Logo-01-1024x102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9947" y="4157436"/>
            <a:ext cx="924053" cy="89354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379" y="2395941"/>
            <a:ext cx="2645672" cy="78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62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1338" y="755079"/>
            <a:ext cx="7205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CB5100"/>
              </a:buClr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I.6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 </a:t>
            </a: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AMPLIAÇÃO DA </a:t>
            </a:r>
            <a:r>
              <a:rPr lang="pt-BR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INFORMATIZAÇÃO </a:t>
            </a: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 MPC-MG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96752" y="1510605"/>
            <a:ext cx="19720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CB5100"/>
              </a:buClr>
            </a:pPr>
            <a:r>
              <a:rPr lang="en-US" sz="1600" smtClean="0"/>
              <a:t>MAIOR CELERIDADE</a:t>
            </a:r>
          </a:p>
        </p:txBody>
      </p:sp>
      <p:pic>
        <p:nvPicPr>
          <p:cNvPr id="9" name="Imagem 0" descr="MPC-Logo-01-1024x102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9947" y="4157436"/>
            <a:ext cx="924053" cy="893547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>
          <a:xfrm>
            <a:off x="1051034" y="0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/>
          <p:cNvSpPr/>
          <p:nvPr/>
        </p:nvSpPr>
        <p:spPr>
          <a:xfrm>
            <a:off x="3068834" y="1926104"/>
            <a:ext cx="2722179" cy="22313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mtClean="0">
                <a:solidFill>
                  <a:schemeClr val="tx1"/>
                </a:solidFill>
              </a:rPr>
              <a:t>AMPLIAÇÃO DA INFORMATIZAÇÃO</a:t>
            </a:r>
            <a:endParaRPr lang="pt-BR">
              <a:solidFill>
                <a:schemeClr val="tx1"/>
              </a:solidFill>
            </a:endParaRPr>
          </a:p>
        </p:txBody>
      </p:sp>
      <p:sp>
        <p:nvSpPr>
          <p:cNvPr id="10" name="TextBox 5"/>
          <p:cNvSpPr txBox="1"/>
          <p:nvPr/>
        </p:nvSpPr>
        <p:spPr>
          <a:xfrm>
            <a:off x="585770" y="2703216"/>
            <a:ext cx="17954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CB5100"/>
              </a:buClr>
            </a:pPr>
            <a:r>
              <a:rPr lang="en-US" sz="1600" smtClean="0"/>
              <a:t>MAIS EFICIÊNCIA</a:t>
            </a:r>
            <a:endParaRPr lang="en-US" sz="1600" dirty="0"/>
          </a:p>
        </p:txBody>
      </p:sp>
      <p:sp>
        <p:nvSpPr>
          <p:cNvPr id="11" name="Raio 10"/>
          <p:cNvSpPr/>
          <p:nvPr/>
        </p:nvSpPr>
        <p:spPr>
          <a:xfrm rot="574422" flipH="1">
            <a:off x="3055529" y="3682782"/>
            <a:ext cx="596738" cy="851592"/>
          </a:xfrm>
          <a:prstGeom prst="lightningBolt">
            <a:avLst/>
          </a:prstGeom>
          <a:solidFill>
            <a:schemeClr val="accent1"/>
          </a:solidFill>
          <a:ln w="9525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aio 11"/>
          <p:cNvSpPr/>
          <p:nvPr/>
        </p:nvSpPr>
        <p:spPr>
          <a:xfrm rot="3376180" flipH="1">
            <a:off x="2458865" y="2440713"/>
            <a:ext cx="648591" cy="902582"/>
          </a:xfrm>
          <a:prstGeom prst="lightningBolt">
            <a:avLst/>
          </a:prstGeom>
          <a:solidFill>
            <a:schemeClr val="accent1"/>
          </a:solidFill>
          <a:ln w="9525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aio 12"/>
          <p:cNvSpPr/>
          <p:nvPr/>
        </p:nvSpPr>
        <p:spPr>
          <a:xfrm rot="16770216" flipH="1">
            <a:off x="5231056" y="3591121"/>
            <a:ext cx="596738" cy="851592"/>
          </a:xfrm>
          <a:prstGeom prst="lightningBolt">
            <a:avLst/>
          </a:prstGeom>
          <a:solidFill>
            <a:schemeClr val="accent1"/>
          </a:solidFill>
          <a:ln w="9525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aio 13"/>
          <p:cNvSpPr/>
          <p:nvPr/>
        </p:nvSpPr>
        <p:spPr>
          <a:xfrm rot="14464721" flipH="1">
            <a:off x="5837734" y="2578491"/>
            <a:ext cx="596738" cy="851592"/>
          </a:xfrm>
          <a:prstGeom prst="lightningBolt">
            <a:avLst/>
          </a:prstGeom>
          <a:solidFill>
            <a:schemeClr val="accent1"/>
          </a:solidFill>
          <a:ln w="9525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aio 14"/>
          <p:cNvSpPr/>
          <p:nvPr/>
        </p:nvSpPr>
        <p:spPr>
          <a:xfrm rot="12184264" flipH="1">
            <a:off x="5285107" y="1599186"/>
            <a:ext cx="696806" cy="929156"/>
          </a:xfrm>
          <a:prstGeom prst="lightningBolt">
            <a:avLst/>
          </a:prstGeom>
          <a:solidFill>
            <a:schemeClr val="accent1"/>
          </a:solidFill>
          <a:ln w="9525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TextBox 5"/>
          <p:cNvSpPr txBox="1"/>
          <p:nvPr/>
        </p:nvSpPr>
        <p:spPr>
          <a:xfrm>
            <a:off x="1439917" y="4381494"/>
            <a:ext cx="1628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CB5100"/>
              </a:buClr>
            </a:pPr>
            <a:r>
              <a:rPr lang="en-US" sz="1600" smtClean="0"/>
              <a:t>TELETRABALHO</a:t>
            </a:r>
            <a:endParaRPr lang="en-US" sz="1600" dirty="0"/>
          </a:p>
        </p:txBody>
      </p:sp>
      <p:sp>
        <p:nvSpPr>
          <p:cNvPr id="18" name="TextBox 5"/>
          <p:cNvSpPr txBox="1"/>
          <p:nvPr/>
        </p:nvSpPr>
        <p:spPr>
          <a:xfrm>
            <a:off x="6136103" y="1468993"/>
            <a:ext cx="22392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CB5100"/>
              </a:buClr>
            </a:pPr>
            <a:r>
              <a:rPr lang="en-US" sz="1600" smtClean="0"/>
              <a:t>MAIOR TRANSPARÊNCIA</a:t>
            </a:r>
            <a:endParaRPr lang="en-US" sz="1600" dirty="0"/>
          </a:p>
        </p:txBody>
      </p:sp>
      <p:sp>
        <p:nvSpPr>
          <p:cNvPr id="19" name="TextBox 5"/>
          <p:cNvSpPr txBox="1"/>
          <p:nvPr/>
        </p:nvSpPr>
        <p:spPr>
          <a:xfrm>
            <a:off x="6478646" y="2749382"/>
            <a:ext cx="2455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CB5100"/>
              </a:buClr>
            </a:pPr>
            <a:r>
              <a:rPr lang="en-US" sz="1600" smtClean="0"/>
              <a:t> FOMENTO AO CONTROLE SOCIAL</a:t>
            </a:r>
            <a:endParaRPr lang="en-US" sz="1600" dirty="0"/>
          </a:p>
        </p:txBody>
      </p:sp>
      <p:sp>
        <p:nvSpPr>
          <p:cNvPr id="21" name="Raio 20"/>
          <p:cNvSpPr/>
          <p:nvPr/>
        </p:nvSpPr>
        <p:spPr>
          <a:xfrm rot="5569842" flipH="1">
            <a:off x="2980547" y="1581213"/>
            <a:ext cx="596738" cy="851592"/>
          </a:xfrm>
          <a:prstGeom prst="lightningBolt">
            <a:avLst/>
          </a:prstGeom>
          <a:solidFill>
            <a:schemeClr val="accent1"/>
          </a:solidFill>
          <a:ln w="9525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TextBox 5"/>
          <p:cNvSpPr txBox="1"/>
          <p:nvPr/>
        </p:nvSpPr>
        <p:spPr>
          <a:xfrm>
            <a:off x="5796289" y="4234381"/>
            <a:ext cx="2455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CB5100"/>
              </a:buClr>
            </a:pPr>
            <a:r>
              <a:rPr lang="en-US" sz="1600" smtClean="0"/>
              <a:t>PROCESSO ELETRÔNICO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4568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251675447"/>
              </p:ext>
            </p:extLst>
          </p:nvPr>
        </p:nvGraphicFramePr>
        <p:xfrm>
          <a:off x="819807" y="687352"/>
          <a:ext cx="7525905" cy="3951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/>
          <p:cNvSpPr txBox="1"/>
          <p:nvPr/>
        </p:nvSpPr>
        <p:spPr>
          <a:xfrm flipH="1">
            <a:off x="684387" y="446050"/>
            <a:ext cx="76613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2400" dirty="0">
                <a:solidFill>
                  <a:schemeClr val="tx2">
                    <a:lumMod val="75000"/>
                  </a:schemeClr>
                </a:solidFill>
              </a:rPr>
              <a:t>CONSOLIDADO DAS AÇÕES REALIZADAS PELO MPC-MG NO BIÊNIO 2018/2020 </a:t>
            </a:r>
          </a:p>
        </p:txBody>
      </p:sp>
      <p:pic>
        <p:nvPicPr>
          <p:cNvPr id="11" name="Imagem 0" descr="MPC-Logo-01-1024x1024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9947" y="4157436"/>
            <a:ext cx="924053" cy="89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83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61849" y="1325892"/>
            <a:ext cx="755693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600" dirty="0" smtClean="0">
                <a:latin typeface="+mj-lt"/>
              </a:rPr>
              <a:t>Uma das metas </a:t>
            </a:r>
            <a:r>
              <a:rPr lang="pt-BR" sz="1600" dirty="0">
                <a:latin typeface="+mj-lt"/>
              </a:rPr>
              <a:t>prioritárias </a:t>
            </a:r>
            <a:r>
              <a:rPr lang="pt-BR" sz="1600" dirty="0" smtClean="0">
                <a:latin typeface="+mj-lt"/>
              </a:rPr>
              <a:t>da gestão foi buscar </a:t>
            </a:r>
            <a:r>
              <a:rPr lang="en-US" sz="1600" dirty="0" err="1" smtClean="0">
                <a:latin typeface="+mj-lt"/>
              </a:rPr>
              <a:t>parcerias</a:t>
            </a:r>
            <a:r>
              <a:rPr lang="en-US" sz="1600" dirty="0" smtClean="0">
                <a:latin typeface="+mj-lt"/>
              </a:rPr>
              <a:t> com </a:t>
            </a:r>
            <a:r>
              <a:rPr lang="en-US" sz="1600" dirty="0" err="1" smtClean="0">
                <a:latin typeface="+mj-lt"/>
              </a:rPr>
              <a:t>outras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 err="1" smtClean="0">
                <a:latin typeface="+mj-lt"/>
              </a:rPr>
              <a:t>instituições</a:t>
            </a:r>
            <a:r>
              <a:rPr lang="en-US" sz="1600" dirty="0" smtClean="0">
                <a:latin typeface="+mj-lt"/>
              </a:rPr>
              <a:t>, </a:t>
            </a:r>
            <a:r>
              <a:rPr lang="en-US" sz="1600" dirty="0" err="1" smtClean="0">
                <a:latin typeface="+mj-lt"/>
              </a:rPr>
              <a:t>visando</a:t>
            </a:r>
            <a:r>
              <a:rPr lang="en-US" sz="1600" dirty="0" smtClean="0">
                <a:latin typeface="+mj-lt"/>
              </a:rPr>
              <a:t> à </a:t>
            </a:r>
            <a:r>
              <a:rPr lang="en-US" sz="1600" dirty="0" err="1" smtClean="0">
                <a:latin typeface="+mj-lt"/>
              </a:rPr>
              <a:t>conjugação</a:t>
            </a:r>
            <a:r>
              <a:rPr lang="en-US" sz="1600" dirty="0" smtClean="0">
                <a:latin typeface="+mj-lt"/>
              </a:rPr>
              <a:t> de </a:t>
            </a:r>
            <a:r>
              <a:rPr lang="en-US" sz="1600" dirty="0" err="1" smtClean="0">
                <a:latin typeface="+mj-lt"/>
              </a:rPr>
              <a:t>esforços</a:t>
            </a:r>
            <a:r>
              <a:rPr lang="en-US" sz="1600" dirty="0" smtClean="0">
                <a:latin typeface="+mj-lt"/>
              </a:rPr>
              <a:t> e </a:t>
            </a:r>
            <a:r>
              <a:rPr lang="en-US" sz="1600" i="1" dirty="0" err="1" smtClean="0">
                <a:latin typeface="+mj-lt"/>
              </a:rPr>
              <a:t>expertises</a:t>
            </a:r>
            <a:r>
              <a:rPr lang="en-US" sz="1600" dirty="0" smtClean="0">
                <a:latin typeface="+mj-lt"/>
              </a:rPr>
              <a:t> para </a:t>
            </a:r>
            <a:r>
              <a:rPr lang="en-US" sz="1600" dirty="0" err="1" smtClean="0">
                <a:latin typeface="+mj-lt"/>
              </a:rPr>
              <a:t>aprimorar</a:t>
            </a:r>
            <a:r>
              <a:rPr lang="en-US" sz="1600" dirty="0" smtClean="0">
                <a:latin typeface="+mj-lt"/>
              </a:rPr>
              <a:t> o </a:t>
            </a:r>
            <a:r>
              <a:rPr lang="en-US" sz="1600" dirty="0" err="1" smtClean="0">
                <a:latin typeface="+mj-lt"/>
              </a:rPr>
              <a:t>cumprimento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>
                <a:latin typeface="+mj-lt"/>
              </a:rPr>
              <a:t>da </a:t>
            </a:r>
            <a:r>
              <a:rPr lang="en-US" sz="1600" dirty="0" err="1">
                <a:latin typeface="+mj-lt"/>
              </a:rPr>
              <a:t>missão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institucional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do MPC-MG, </a:t>
            </a:r>
            <a:r>
              <a:rPr lang="en-US" sz="1600" dirty="0" err="1" smtClean="0">
                <a:latin typeface="+mj-lt"/>
              </a:rPr>
              <a:t>bem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 err="1" smtClean="0">
                <a:latin typeface="+mj-lt"/>
              </a:rPr>
              <a:t>como</a:t>
            </a:r>
            <a:r>
              <a:rPr lang="en-US" sz="1600" dirty="0" smtClean="0">
                <a:latin typeface="+mj-lt"/>
              </a:rPr>
              <a:t> para </a:t>
            </a:r>
            <a:r>
              <a:rPr lang="en-US" sz="1600" dirty="0" err="1" smtClean="0">
                <a:latin typeface="+mj-lt"/>
              </a:rPr>
              <a:t>contribuir</a:t>
            </a:r>
            <a:r>
              <a:rPr lang="en-US" sz="1600" dirty="0" smtClean="0">
                <a:latin typeface="+mj-lt"/>
              </a:rPr>
              <a:t> com o </a:t>
            </a:r>
            <a:r>
              <a:rPr lang="en-US" sz="1600" dirty="0" err="1" smtClean="0">
                <a:latin typeface="+mj-lt"/>
              </a:rPr>
              <a:t>aperfeiçoamento</a:t>
            </a:r>
            <a:r>
              <a:rPr lang="en-US" sz="1600" dirty="0" smtClean="0">
                <a:latin typeface="+mj-lt"/>
              </a:rPr>
              <a:t> do </a:t>
            </a:r>
            <a:r>
              <a:rPr lang="en-US" sz="1600" dirty="0" err="1">
                <a:latin typeface="+mj-lt"/>
              </a:rPr>
              <a:t>controle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 smtClean="0">
                <a:latin typeface="+mj-lt"/>
              </a:rPr>
              <a:t>externo</a:t>
            </a:r>
            <a:r>
              <a:rPr lang="en-US" sz="1600" dirty="0" smtClean="0">
                <a:latin typeface="+mj-lt"/>
              </a:rPr>
              <a:t> e do </a:t>
            </a:r>
            <a:r>
              <a:rPr lang="en-US" sz="1600" dirty="0" err="1" smtClean="0">
                <a:latin typeface="+mj-lt"/>
              </a:rPr>
              <a:t>combate</a:t>
            </a:r>
            <a:r>
              <a:rPr lang="en-US" sz="1600" dirty="0" smtClean="0">
                <a:latin typeface="+mj-lt"/>
              </a:rPr>
              <a:t> à </a:t>
            </a:r>
            <a:r>
              <a:rPr lang="en-US" sz="1600" dirty="0" err="1" smtClean="0">
                <a:latin typeface="+mj-lt"/>
              </a:rPr>
              <a:t>corrupção</a:t>
            </a:r>
            <a:r>
              <a:rPr lang="en-US" sz="1600" dirty="0" smtClean="0">
                <a:latin typeface="+mj-lt"/>
              </a:rPr>
              <a:t>, de </a:t>
            </a:r>
            <a:r>
              <a:rPr lang="en-US" sz="1600" dirty="0" err="1" smtClean="0">
                <a:latin typeface="+mj-lt"/>
              </a:rPr>
              <a:t>modo</a:t>
            </a:r>
            <a:r>
              <a:rPr lang="en-US" sz="1600" dirty="0" smtClean="0">
                <a:latin typeface="+mj-lt"/>
              </a:rPr>
              <a:t> a </a:t>
            </a:r>
            <a:r>
              <a:rPr lang="en-US" sz="1600" dirty="0" err="1" smtClean="0">
                <a:latin typeface="+mj-lt"/>
              </a:rPr>
              <a:t>melhor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 err="1" smtClean="0">
                <a:latin typeface="+mj-lt"/>
              </a:rPr>
              <a:t>atender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 err="1" smtClean="0">
                <a:latin typeface="+mj-lt"/>
              </a:rPr>
              <a:t>aos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 err="1" smtClean="0">
                <a:latin typeface="+mj-lt"/>
              </a:rPr>
              <a:t>anseios</a:t>
            </a:r>
            <a:r>
              <a:rPr lang="en-US" sz="1600" dirty="0" smtClean="0">
                <a:latin typeface="+mj-lt"/>
              </a:rPr>
              <a:t> da </a:t>
            </a:r>
            <a:r>
              <a:rPr lang="en-US" sz="1600" dirty="0" err="1" smtClean="0">
                <a:latin typeface="+mj-lt"/>
              </a:rPr>
              <a:t>sociedade</a:t>
            </a:r>
            <a:r>
              <a:rPr lang="en-US" sz="1600" dirty="0" smtClean="0">
                <a:latin typeface="+mj-lt"/>
              </a:rPr>
              <a:t>.</a:t>
            </a:r>
          </a:p>
          <a:p>
            <a:pPr algn="just"/>
            <a:endParaRPr lang="en-US" sz="200" dirty="0" smtClean="0">
              <a:latin typeface="+mj-lt"/>
            </a:endParaRPr>
          </a:p>
          <a:p>
            <a:pPr algn="just"/>
            <a:endParaRPr lang="en-US" sz="200" dirty="0">
              <a:latin typeface="+mj-lt"/>
            </a:endParaRPr>
          </a:p>
          <a:p>
            <a:pPr algn="just"/>
            <a:endParaRPr lang="en-US" sz="200" dirty="0" smtClean="0">
              <a:latin typeface="+mj-lt"/>
            </a:endParaRPr>
          </a:p>
          <a:p>
            <a:pPr algn="just"/>
            <a:endParaRPr lang="en-US" sz="200" dirty="0">
              <a:latin typeface="+mj-lt"/>
            </a:endParaRPr>
          </a:p>
          <a:p>
            <a:pPr algn="just"/>
            <a:r>
              <a:rPr lang="en-US" sz="1600" b="1" dirty="0" err="1" smtClean="0">
                <a:latin typeface="+mj-lt"/>
              </a:rPr>
              <a:t>Pactos</a:t>
            </a:r>
            <a:r>
              <a:rPr lang="en-US" sz="1600" b="1" dirty="0" smtClean="0">
                <a:latin typeface="+mj-lt"/>
              </a:rPr>
              <a:t> </a:t>
            </a:r>
            <a:r>
              <a:rPr lang="en-US" sz="1600" b="1" dirty="0" err="1" smtClean="0">
                <a:latin typeface="+mj-lt"/>
              </a:rPr>
              <a:t>interinstitucionais</a:t>
            </a:r>
            <a:r>
              <a:rPr lang="en-US" sz="1600" b="1" dirty="0" smtClean="0">
                <a:latin typeface="+mj-lt"/>
              </a:rPr>
              <a:t> </a:t>
            </a:r>
            <a:r>
              <a:rPr lang="en-US" sz="1600" b="1" dirty="0" err="1" smtClean="0">
                <a:latin typeface="+mj-lt"/>
              </a:rPr>
              <a:t>formalizados</a:t>
            </a:r>
            <a:r>
              <a:rPr lang="en-US" sz="1600" b="1" dirty="0" smtClean="0">
                <a:latin typeface="+mj-lt"/>
              </a:rPr>
              <a:t> no </a:t>
            </a:r>
            <a:r>
              <a:rPr lang="en-US" sz="1600" b="1" dirty="0" err="1">
                <a:latin typeface="+mj-lt"/>
              </a:rPr>
              <a:t>biênio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b="1" dirty="0" smtClean="0">
                <a:latin typeface="+mj-lt"/>
              </a:rPr>
              <a:t>2018/2020:</a:t>
            </a:r>
            <a:endParaRPr lang="en-US" sz="1600" b="1" dirty="0">
              <a:latin typeface="+mj-lt"/>
            </a:endParaRPr>
          </a:p>
          <a:p>
            <a:pPr algn="just"/>
            <a:endParaRPr lang="en-US" sz="1600" dirty="0">
              <a:latin typeface="+mj-lt"/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861848" y="641130"/>
            <a:ext cx="7006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B5100"/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II. PACTOS INTERINSTITUCIONAIS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1" name="Imagem 0" descr="MPC-Logo-01-1024x102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9947" y="4157436"/>
            <a:ext cx="924053" cy="893547"/>
          </a:xfrm>
          <a:prstGeom prst="rect">
            <a:avLst/>
          </a:prstGeom>
        </p:spPr>
      </p:pic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5065437"/>
              </p:ext>
            </p:extLst>
          </p:nvPr>
        </p:nvGraphicFramePr>
        <p:xfrm>
          <a:off x="945932" y="2877015"/>
          <a:ext cx="7388772" cy="1847099"/>
        </p:xfrm>
        <a:graphic>
          <a:graphicData uri="http://schemas.openxmlformats.org/drawingml/2006/table">
            <a:tbl>
              <a:tblPr firstRow="1" bandRow="1">
                <a:tableStyleId>{643456A5-1155-4E2D-99DF-6610C44A9365}</a:tableStyleId>
              </a:tblPr>
              <a:tblGrid>
                <a:gridCol w="350329">
                  <a:extLst>
                    <a:ext uri="{9D8B030D-6E8A-4147-A177-3AD203B41FA5}">
                      <a16:colId xmlns:a16="http://schemas.microsoft.com/office/drawing/2014/main" val="456550297"/>
                    </a:ext>
                  </a:extLst>
                </a:gridCol>
                <a:gridCol w="7038443">
                  <a:extLst>
                    <a:ext uri="{9D8B030D-6E8A-4147-A177-3AD203B41FA5}">
                      <a16:colId xmlns:a16="http://schemas.microsoft.com/office/drawing/2014/main" val="3883257620"/>
                    </a:ext>
                  </a:extLst>
                </a:gridCol>
              </a:tblGrid>
              <a:tr h="329012">
                <a:tc>
                  <a:txBody>
                    <a:bodyPr/>
                    <a:lstStyle/>
                    <a:p>
                      <a:pPr mar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pt-BR" sz="1200" b="1" dirty="0" smtClean="0">
                          <a:latin typeface="+mj-lt"/>
                        </a:rPr>
                        <a:t>1</a:t>
                      </a:r>
                      <a:endParaRPr lang="pt-BR" sz="1200" b="1" dirty="0">
                        <a:latin typeface="+mj-lt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latin typeface="+mj-lt"/>
                        </a:rPr>
                        <a:t>TERMO DE COOPERAÇÃO TÉCNICA MPMG/MPC Nº 072/2018</a:t>
                      </a:r>
                      <a:endParaRPr lang="pt-BR" sz="1200" b="1" dirty="0">
                        <a:latin typeface="+mj-lt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9892408"/>
                  </a:ext>
                </a:extLst>
              </a:tr>
              <a:tr h="318294">
                <a:tc>
                  <a:txBody>
                    <a:bodyPr/>
                    <a:lstStyle/>
                    <a:p>
                      <a:pPr mar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pt-BR" sz="1200" b="1" smtClean="0">
                          <a:latin typeface="+mj-lt"/>
                        </a:rPr>
                        <a:t>2</a:t>
                      </a:r>
                      <a:endParaRPr lang="pt-BR" sz="1200" b="1">
                        <a:latin typeface="+mj-lt"/>
                      </a:endParaRPr>
                    </a:p>
                  </a:txBody>
                  <a:tcPr>
                    <a:solidFill>
                      <a:srgbClr val="F9E0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mtClean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latin typeface="+mj-lt"/>
                        </a:rPr>
                        <a:t>ATO INTERINSTITUCIONAL MPC-MG/MPF/MPMG/TCU/AGU/TCEMG Nº 01/2018</a:t>
                      </a:r>
                      <a:endParaRPr lang="pt-BR" sz="1200" b="1">
                        <a:latin typeface="+mj-lt"/>
                      </a:endParaRPr>
                    </a:p>
                  </a:txBody>
                  <a:tcPr>
                    <a:solidFill>
                      <a:srgbClr val="F9E0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863363"/>
                  </a:ext>
                </a:extLst>
              </a:tr>
              <a:tr h="293833">
                <a:tc>
                  <a:txBody>
                    <a:bodyPr/>
                    <a:lstStyle/>
                    <a:p>
                      <a:pPr mar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pt-BR" sz="1200" b="1" smtClean="0">
                          <a:latin typeface="+mj-lt"/>
                        </a:rPr>
                        <a:t>3</a:t>
                      </a:r>
                      <a:endParaRPr lang="pt-BR" sz="1200" b="1">
                        <a:latin typeface="+mj-lt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latin typeface="+mj-lt"/>
                        </a:rPr>
                        <a:t>ATO MPE-MG/MPC-MG NO COMBATE À CORRUPÇÃO ELEITORAL</a:t>
                      </a:r>
                      <a:endParaRPr lang="pt-BR" sz="1200" b="1" dirty="0">
                        <a:latin typeface="+mj-lt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6104366"/>
                  </a:ext>
                </a:extLst>
              </a:tr>
              <a:tr h="293833">
                <a:tc>
                  <a:txBody>
                    <a:bodyPr/>
                    <a:lstStyle/>
                    <a:p>
                      <a:pPr mar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pt-BR" sz="1200" b="1" smtClean="0">
                          <a:latin typeface="+mj-lt"/>
                        </a:rPr>
                        <a:t>4</a:t>
                      </a:r>
                      <a:endParaRPr lang="pt-BR" sz="1200" b="1">
                        <a:latin typeface="+mj-lt"/>
                      </a:endParaRPr>
                    </a:p>
                  </a:txBody>
                  <a:tcPr>
                    <a:solidFill>
                      <a:srgbClr val="F9E0AD"/>
                    </a:solidFill>
                  </a:tcPr>
                </a:tc>
                <a:tc>
                  <a:txBody>
                    <a:bodyPr/>
                    <a:lstStyle/>
                    <a:p>
                      <a:pPr mar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mtClean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latin typeface="+mj-lt"/>
                        </a:rPr>
                        <a:t>TERMO DE COOPERAÇÃO TÉCNICA MPC-MG/PRT 3ª REGIÃO Nº 02/2018</a:t>
                      </a:r>
                      <a:endParaRPr lang="pt-BR" sz="1200" b="1">
                        <a:latin typeface="+mj-lt"/>
                      </a:endParaRPr>
                    </a:p>
                  </a:txBody>
                  <a:tcPr>
                    <a:solidFill>
                      <a:srgbClr val="F9E0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5260817"/>
                  </a:ext>
                </a:extLst>
              </a:tr>
              <a:tr h="318294">
                <a:tc>
                  <a:txBody>
                    <a:bodyPr/>
                    <a:lstStyle/>
                    <a:p>
                      <a:pPr mar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pt-BR" sz="1200" b="1" smtClean="0">
                          <a:latin typeface="+mj-lt"/>
                        </a:rPr>
                        <a:t>5</a:t>
                      </a:r>
                      <a:endParaRPr lang="pt-BR" sz="1200" b="1">
                        <a:latin typeface="+mj-lt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mtClean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latin typeface="+mj-lt"/>
                        </a:rPr>
                        <a:t>ATO DE ADESÃO Nº 01/2019 À REDE DE CONTROLE E COMBATE À CORRUPÇÃO EM MINAS GERAIS - ARCCO</a:t>
                      </a:r>
                      <a:endParaRPr lang="pt-BR" sz="1200" b="1">
                        <a:latin typeface="+mj-lt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8632084"/>
                  </a:ext>
                </a:extLst>
              </a:tr>
              <a:tr h="293833">
                <a:tc>
                  <a:txBody>
                    <a:bodyPr/>
                    <a:lstStyle/>
                    <a:p>
                      <a:pPr mar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pt-BR" sz="1200" b="1" smtClean="0">
                          <a:latin typeface="+mj-lt"/>
                        </a:rPr>
                        <a:t>6</a:t>
                      </a:r>
                      <a:endParaRPr lang="pt-BR" sz="1200" b="1">
                        <a:latin typeface="+mj-lt"/>
                      </a:endParaRPr>
                    </a:p>
                  </a:txBody>
                  <a:tcPr>
                    <a:solidFill>
                      <a:srgbClr val="F9E0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latin typeface="+mj-lt"/>
                        </a:rPr>
                        <a:t>TERMO DE COOPERAÇÃO TÉCNICA COM O MPMG/MPC-MG/CNPGC - SISTEMAS</a:t>
                      </a:r>
                      <a:endParaRPr lang="pt-BR" sz="1200" b="1" dirty="0">
                        <a:latin typeface="+mj-lt"/>
                      </a:endParaRPr>
                    </a:p>
                  </a:txBody>
                  <a:tcPr>
                    <a:solidFill>
                      <a:srgbClr val="F9E0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05545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484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mpc.mg.gov.br/wp-content/uploads/2018/09/TCT_MPC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24" y="1608083"/>
            <a:ext cx="2900855" cy="239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"/>
          <p:cNvSpPr txBox="1"/>
          <p:nvPr/>
        </p:nvSpPr>
        <p:spPr>
          <a:xfrm>
            <a:off x="856785" y="443073"/>
            <a:ext cx="7467408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just">
              <a:lnSpc>
                <a:spcPct val="110000"/>
              </a:lnSpc>
              <a:buClr>
                <a:srgbClr val="CB5100"/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II.1 - TERMO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COOPERAÇÃO TÉCNICA MPMG/MPC Nº 072/2018</a:t>
            </a:r>
          </a:p>
        </p:txBody>
      </p:sp>
      <p:pic>
        <p:nvPicPr>
          <p:cNvPr id="12" name="Imagem 0" descr="MPC-Logo-01-1024x102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9947" y="4157436"/>
            <a:ext cx="924053" cy="893547"/>
          </a:xfrm>
          <a:prstGeom prst="rect">
            <a:avLst/>
          </a:prstGeom>
        </p:spPr>
      </p:pic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6140755"/>
              </p:ext>
            </p:extLst>
          </p:nvPr>
        </p:nvGraphicFramePr>
        <p:xfrm>
          <a:off x="3489434" y="1661035"/>
          <a:ext cx="5328746" cy="2496820"/>
        </p:xfrm>
        <a:graphic>
          <a:graphicData uri="http://schemas.openxmlformats.org/drawingml/2006/table">
            <a:tbl>
              <a:tblPr firstRow="1" bandRow="1">
                <a:tableStyleId>{643456A5-1155-4E2D-99DF-6610C44A9365}</a:tableStyleId>
              </a:tblPr>
              <a:tblGrid>
                <a:gridCol w="1723697">
                  <a:extLst>
                    <a:ext uri="{9D8B030D-6E8A-4147-A177-3AD203B41FA5}">
                      <a16:colId xmlns:a16="http://schemas.microsoft.com/office/drawing/2014/main" val="375778214"/>
                    </a:ext>
                  </a:extLst>
                </a:gridCol>
                <a:gridCol w="3605049">
                  <a:extLst>
                    <a:ext uri="{9D8B030D-6E8A-4147-A177-3AD203B41FA5}">
                      <a16:colId xmlns:a16="http://schemas.microsoft.com/office/drawing/2014/main" val="3605606733"/>
                    </a:ext>
                  </a:extLst>
                </a:gridCol>
              </a:tblGrid>
              <a:tr h="229103">
                <a:tc>
                  <a:txBody>
                    <a:bodyPr/>
                    <a:lstStyle/>
                    <a:p>
                      <a:r>
                        <a:rPr lang="en-US" kern="0" spc="0" dirty="0" err="1" smtClean="0"/>
                        <a:t>Formalizado</a:t>
                      </a:r>
                      <a:r>
                        <a:rPr lang="en-US" kern="0" spc="0" baseline="0" dirty="0" smtClean="0"/>
                        <a:t> </a:t>
                      </a:r>
                      <a:r>
                        <a:rPr lang="en-US" kern="0" spc="0" dirty="0" err="1" smtClean="0"/>
                        <a:t>em</a:t>
                      </a:r>
                      <a:r>
                        <a:rPr lang="en-US" kern="0" spc="0" dirty="0" smtClean="0"/>
                        <a:t>:</a:t>
                      </a:r>
                      <a:r>
                        <a:rPr lang="en-US" kern="0" spc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pt-BR" kern="0" spc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kern="0" spc="0" dirty="0" smtClean="0">
                          <a:solidFill>
                            <a:schemeClr val="tx1"/>
                          </a:solidFill>
                        </a:rPr>
                        <a:t>06</a:t>
                      </a:r>
                      <a:r>
                        <a:rPr lang="en-US" kern="0" spc="0" dirty="0" smtClean="0"/>
                        <a:t>/09/2018</a:t>
                      </a:r>
                      <a:endParaRPr lang="pt-BR" kern="0" spc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37824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kern="0" spc="0" smtClean="0">
                          <a:solidFill>
                            <a:schemeClr val="tx1"/>
                          </a:solidFill>
                        </a:rPr>
                        <a:t>Partícipes:</a:t>
                      </a:r>
                      <a:endParaRPr lang="pt-BR" kern="0" spc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kern="0" spc="0" smtClean="0">
                          <a:solidFill>
                            <a:schemeClr val="tx1"/>
                          </a:solidFill>
                        </a:rPr>
                        <a:t>MPMG e  MPC-MG</a:t>
                      </a:r>
                      <a:endParaRPr lang="pt-BR" kern="0" spc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5644457"/>
                  </a:ext>
                </a:extLst>
              </a:tr>
              <a:tr h="883897">
                <a:tc>
                  <a:txBody>
                    <a:bodyPr/>
                    <a:lstStyle/>
                    <a:p>
                      <a:pPr algn="just"/>
                      <a:r>
                        <a:rPr lang="en-US" kern="0" spc="0" smtClean="0"/>
                        <a:t>Objeto:</a:t>
                      </a:r>
                      <a:endParaRPr lang="pt-BR" kern="0" spc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350" b="0" i="0" u="none" strike="noStrike" kern="1200" baseline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Institucionalizar mecanismos que garantam a permanente articulação entre os partícipes, no que tange à defesa do patrimônio público, à prevenção e ao combate à corrupção.</a:t>
                      </a:r>
                      <a:endParaRPr lang="pt-BR" kern="0" spc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19723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kern="0" spc="0" smtClean="0"/>
                        <a:t>Resultados</a:t>
                      </a:r>
                      <a:r>
                        <a:rPr lang="pt-BR" kern="0" spc="0" baseline="0" smtClean="0"/>
                        <a:t> obitdos</a:t>
                      </a:r>
                      <a:r>
                        <a:rPr lang="pt-BR" kern="0" spc="0" smtClean="0"/>
                        <a:t>:</a:t>
                      </a:r>
                      <a:endParaRPr lang="pt-BR" kern="0" spc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kern="0" spc="0" dirty="0" smtClean="0"/>
                        <a:t>-</a:t>
                      </a:r>
                      <a:r>
                        <a:rPr lang="pt-BR" kern="0" spc="0" baseline="0" dirty="0" smtClean="0"/>
                        <a:t> maior interação entre os partícipes;</a:t>
                      </a:r>
                    </a:p>
                    <a:p>
                      <a:pPr algn="just"/>
                      <a:r>
                        <a:rPr lang="pt-BR" kern="0" spc="0" baseline="0" dirty="0" smtClean="0"/>
                        <a:t>- auxílio prestado por meio dos </a:t>
                      </a:r>
                      <a:r>
                        <a:rPr lang="pt-BR" kern="0" spc="0" dirty="0" smtClean="0"/>
                        <a:t>Pedidos de Cooperação.</a:t>
                      </a:r>
                      <a:endParaRPr lang="pt-BR" kern="0" spc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09243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060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www.mpc.mg.gov.br/wp-content/uploads/2018/08/FUNDEF-145x8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24" y="1702676"/>
            <a:ext cx="2848304" cy="2049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"/>
          <p:cNvSpPr txBox="1"/>
          <p:nvPr/>
        </p:nvSpPr>
        <p:spPr>
          <a:xfrm>
            <a:off x="861847" y="451944"/>
            <a:ext cx="7820125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just">
              <a:lnSpc>
                <a:spcPct val="110000"/>
              </a:lnSpc>
              <a:buClr>
                <a:srgbClr val="CB5100"/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II.2 - ATO INTERINSTITUCIONAL MPC-MG/MPF/MPMG/TCU/</a:t>
            </a:r>
          </a:p>
          <a:p>
            <a:pPr marL="0" lvl="1" algn="just">
              <a:lnSpc>
                <a:spcPct val="110000"/>
              </a:lnSpc>
              <a:buClr>
                <a:srgbClr val="CB5100"/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AGU/TCEMG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Nº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01/2018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2" name="Imagem 0" descr="MPC-Logo-01-1024x102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9947" y="4157436"/>
            <a:ext cx="924053" cy="893547"/>
          </a:xfrm>
          <a:prstGeom prst="rect">
            <a:avLst/>
          </a:prstGeom>
        </p:spPr>
      </p:pic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1434937"/>
              </p:ext>
            </p:extLst>
          </p:nvPr>
        </p:nvGraphicFramePr>
        <p:xfrm>
          <a:off x="3353227" y="1356807"/>
          <a:ext cx="5328746" cy="3472434"/>
        </p:xfrm>
        <a:graphic>
          <a:graphicData uri="http://schemas.openxmlformats.org/drawingml/2006/table">
            <a:tbl>
              <a:tblPr firstRow="1" bandRow="1">
                <a:tableStyleId>{643456A5-1155-4E2D-99DF-6610C44A9365}</a:tableStyleId>
              </a:tblPr>
              <a:tblGrid>
                <a:gridCol w="1723697">
                  <a:extLst>
                    <a:ext uri="{9D8B030D-6E8A-4147-A177-3AD203B41FA5}">
                      <a16:colId xmlns:a16="http://schemas.microsoft.com/office/drawing/2014/main" val="375778214"/>
                    </a:ext>
                  </a:extLst>
                </a:gridCol>
                <a:gridCol w="3605049">
                  <a:extLst>
                    <a:ext uri="{9D8B030D-6E8A-4147-A177-3AD203B41FA5}">
                      <a16:colId xmlns:a16="http://schemas.microsoft.com/office/drawing/2014/main" val="3605606733"/>
                    </a:ext>
                  </a:extLst>
                </a:gridCol>
              </a:tblGrid>
              <a:tr h="229103">
                <a:tc>
                  <a:txBody>
                    <a:bodyPr/>
                    <a:lstStyle/>
                    <a:p>
                      <a:r>
                        <a:rPr lang="en-US" kern="0" spc="0" dirty="0" err="1" smtClean="0"/>
                        <a:t>Formalizado</a:t>
                      </a:r>
                      <a:r>
                        <a:rPr lang="en-US" kern="0" spc="0" baseline="0" dirty="0" smtClean="0"/>
                        <a:t> </a:t>
                      </a:r>
                      <a:r>
                        <a:rPr lang="en-US" kern="0" spc="0" dirty="0" err="1" smtClean="0"/>
                        <a:t>em</a:t>
                      </a:r>
                      <a:r>
                        <a:rPr lang="en-US" kern="0" spc="0" dirty="0" smtClean="0"/>
                        <a:t>:</a:t>
                      </a:r>
                      <a:r>
                        <a:rPr lang="en-US" kern="0" spc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pt-BR" kern="0" spc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kern="0" spc="0" smtClean="0">
                          <a:solidFill>
                            <a:schemeClr val="tx1"/>
                          </a:solidFill>
                        </a:rPr>
                        <a:t>04</a:t>
                      </a:r>
                      <a:r>
                        <a:rPr lang="en-US" kern="0" spc="0" smtClean="0"/>
                        <a:t>/10/2018</a:t>
                      </a:r>
                      <a:endParaRPr lang="pt-BR" kern="0" spc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37824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kern="0" spc="0" smtClean="0">
                          <a:solidFill>
                            <a:schemeClr val="tx1"/>
                          </a:solidFill>
                        </a:rPr>
                        <a:t>Partícipes:</a:t>
                      </a:r>
                      <a:endParaRPr lang="pt-BR" kern="0" spc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mtClean="0">
                          <a:solidFill>
                            <a:schemeClr val="tx1"/>
                          </a:solidFill>
                        </a:rPr>
                        <a:t>MPC-MG, MPF, MPMG, TCU, AGU e TCEMG</a:t>
                      </a:r>
                      <a:endParaRPr lang="pt-BR" kern="0" spc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5644457"/>
                  </a:ext>
                </a:extLst>
              </a:tr>
              <a:tr h="883897">
                <a:tc>
                  <a:txBody>
                    <a:bodyPr/>
                    <a:lstStyle/>
                    <a:p>
                      <a:pPr algn="just"/>
                      <a:r>
                        <a:rPr lang="en-US" kern="0" spc="0" smtClean="0"/>
                        <a:t>Objeto:</a:t>
                      </a:r>
                      <a:endParaRPr lang="pt-BR" kern="0" spc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1" algn="just" defTabSz="685800" rtl="0" eaLnBrk="1" latinLnBrk="0" hangingPunct="1">
                        <a:lnSpc>
                          <a:spcPct val="110000"/>
                        </a:lnSpc>
                      </a:pPr>
                      <a:r>
                        <a:rPr lang="en-US" sz="1350" kern="1200" dirty="0" err="1" smtClean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Instituir</a:t>
                      </a:r>
                      <a:r>
                        <a:rPr lang="en-US" sz="1350" kern="1200" dirty="0" smtClean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 a </a:t>
                      </a:r>
                      <a:r>
                        <a:rPr lang="en-US" sz="1350" kern="1200" dirty="0" err="1" smtClean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Rede</a:t>
                      </a:r>
                      <a:r>
                        <a:rPr lang="en-US" sz="1350" kern="1200" dirty="0" smtClean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 de </a:t>
                      </a:r>
                      <a:r>
                        <a:rPr lang="en-US" sz="1350" kern="1200" dirty="0" err="1" smtClean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Controle</a:t>
                      </a:r>
                      <a:r>
                        <a:rPr lang="en-US" sz="1350" kern="1200" dirty="0" smtClean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 “De </a:t>
                      </a:r>
                      <a:r>
                        <a:rPr lang="en-US" sz="1350" kern="1200" dirty="0" err="1" smtClean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olho</a:t>
                      </a:r>
                      <a:r>
                        <a:rPr lang="en-US" sz="1350" kern="1200" dirty="0" smtClean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1350" kern="1200" dirty="0" err="1" smtClean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nos</a:t>
                      </a:r>
                      <a:r>
                        <a:rPr lang="en-US" sz="1350" kern="1200" dirty="0" smtClean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1350" kern="1200" dirty="0" err="1" smtClean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recursos</a:t>
                      </a:r>
                      <a:r>
                        <a:rPr lang="en-US" sz="1350" kern="1200" dirty="0" smtClean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 do FUNDEF </a:t>
                      </a:r>
                      <a:r>
                        <a:rPr lang="en-US" sz="1350" kern="1200" dirty="0" err="1" smtClean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em</a:t>
                      </a:r>
                      <a:r>
                        <a:rPr lang="en-US" sz="1350" kern="1200" dirty="0" smtClean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 Minas </a:t>
                      </a:r>
                      <a:r>
                        <a:rPr lang="en-US" sz="1350" kern="1200" dirty="0" err="1" smtClean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Gerais</a:t>
                      </a:r>
                      <a:r>
                        <a:rPr lang="en-US" sz="1350" kern="1200" dirty="0" smtClean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”, </a:t>
                      </a:r>
                      <a:r>
                        <a:rPr lang="en-US" sz="1350" kern="1200" dirty="0" err="1" smtClean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visando</a:t>
                      </a:r>
                      <a:r>
                        <a:rPr lang="en-US" sz="1350" kern="1200" dirty="0" smtClean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 à </a:t>
                      </a:r>
                      <a:r>
                        <a:rPr lang="en-US" sz="1350" kern="1200" dirty="0" err="1" smtClean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fiscalização</a:t>
                      </a:r>
                      <a:r>
                        <a:rPr lang="en-US" sz="1350" kern="1200" dirty="0" smtClean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 dos </a:t>
                      </a:r>
                      <a:r>
                        <a:rPr lang="en-US" sz="1350" kern="1200" dirty="0" err="1" smtClean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recursos</a:t>
                      </a:r>
                      <a:r>
                        <a:rPr lang="en-US" sz="1350" kern="1200" dirty="0" smtClean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 do FUNDEF.</a:t>
                      </a:r>
                      <a:endParaRPr lang="en-US" sz="1350" kern="1200" dirty="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19723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kern="0" spc="0" smtClean="0"/>
                        <a:t>Resultados</a:t>
                      </a:r>
                      <a:r>
                        <a:rPr lang="pt-BR" kern="0" spc="0" baseline="0" smtClean="0"/>
                        <a:t> obitdos</a:t>
                      </a:r>
                      <a:r>
                        <a:rPr lang="pt-BR" kern="0" spc="0" smtClean="0"/>
                        <a:t>:</a:t>
                      </a:r>
                      <a:endParaRPr lang="pt-BR" kern="0" spc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1" algn="just" defTabSz="685800" rtl="0" eaLnBrk="1" latinLnBrk="0" hangingPunct="1">
                        <a:lnSpc>
                          <a:spcPct val="110000"/>
                        </a:lnSpc>
                      </a:pPr>
                      <a:r>
                        <a:rPr lang="pt-BR" kern="0" spc="0" dirty="0" smtClean="0"/>
                        <a:t>-</a:t>
                      </a:r>
                      <a:r>
                        <a:rPr lang="pt-BR" kern="0" spc="0" baseline="0" dirty="0" smtClean="0"/>
                        <a:t> soma de esforços</a:t>
                      </a:r>
                      <a:r>
                        <a:rPr lang="pt-BR" sz="1350" kern="1200" dirty="0" smtClean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 entre os partícipes;</a:t>
                      </a:r>
                    </a:p>
                    <a:p>
                      <a:pPr marL="0" lvl="1" indent="0" algn="just" defTabSz="685800" rtl="0" eaLnBrk="1" latinLnBrk="0" hangingPunct="1">
                        <a:lnSpc>
                          <a:spcPct val="110000"/>
                        </a:lnSpc>
                        <a:buFontTx/>
                        <a:buNone/>
                      </a:pPr>
                      <a:r>
                        <a:rPr lang="pt-BR" sz="1350" kern="1200" dirty="0" smtClean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-</a:t>
                      </a:r>
                      <a:r>
                        <a:rPr lang="pt-BR" sz="1350" kern="1200" baseline="0" dirty="0" smtClean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 </a:t>
                      </a:r>
                      <a:r>
                        <a:rPr lang="pt-BR" sz="1350" kern="1200" dirty="0" smtClean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encaminhada Recomendação Conjunta </a:t>
                      </a:r>
                      <a:r>
                        <a:rPr lang="pt-BR" sz="1350" kern="0" spc="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MPMG/MPC-MG/MPF nº01/2018 a todos os municípios;</a:t>
                      </a:r>
                    </a:p>
                    <a:p>
                      <a:pPr marL="0" lvl="1" indent="0" algn="just" defTabSz="685800" rtl="0" eaLnBrk="1" latinLnBrk="0" hangingPunct="1">
                        <a:lnSpc>
                          <a:spcPct val="110000"/>
                        </a:lnSpc>
                        <a:buFontTx/>
                        <a:buNone/>
                      </a:pPr>
                      <a:r>
                        <a:rPr lang="pt-BR" sz="1350" kern="0" spc="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-</a:t>
                      </a:r>
                      <a:r>
                        <a:rPr lang="pt-BR" sz="1350" kern="0" spc="0" baseline="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 i</a:t>
                      </a:r>
                      <a:r>
                        <a:rPr lang="pt-BR" sz="1350" kern="0" spc="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nstauradas Representações no TCE;</a:t>
                      </a:r>
                    </a:p>
                    <a:p>
                      <a:pPr marL="0" lvl="1" indent="0" algn="just" defTabSz="685800" rtl="0" eaLnBrk="1" latinLnBrk="0" hangingPunct="1">
                        <a:lnSpc>
                          <a:spcPct val="110000"/>
                        </a:lnSpc>
                        <a:buFontTx/>
                        <a:buNone/>
                      </a:pPr>
                      <a:r>
                        <a:rPr lang="pt-BR" sz="1350" kern="0" spc="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- adotadas outras medidas pelo MPMG e</a:t>
                      </a:r>
                      <a:r>
                        <a:rPr lang="pt-BR" sz="1350" kern="0" spc="0" baseline="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 TCEMG</a:t>
                      </a:r>
                      <a:r>
                        <a:rPr lang="pt-BR" sz="1350" kern="0" spc="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09243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320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133204267"/>
              </p:ext>
            </p:extLst>
          </p:nvPr>
        </p:nvGraphicFramePr>
        <p:xfrm>
          <a:off x="819807" y="777766"/>
          <a:ext cx="7525905" cy="4470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Imagem 0" descr="MPC-Logo-01-1024x1024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9947" y="4157436"/>
            <a:ext cx="924053" cy="893547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713679" y="454600"/>
            <a:ext cx="76320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2400" dirty="0">
                <a:solidFill>
                  <a:schemeClr val="tx2">
                    <a:lumMod val="75000"/>
                  </a:schemeClr>
                </a:solidFill>
              </a:rPr>
              <a:t>CONSOLIDADO DAS AÇÕES REALIZADAS PELO MPC-MG NO BIÊNIO 2018/2020 </a:t>
            </a:r>
          </a:p>
        </p:txBody>
      </p:sp>
    </p:spTree>
    <p:extLst>
      <p:ext uri="{BB962C8B-B14F-4D97-AF65-F5344CB8AC3E}">
        <p14:creationId xmlns:p14="http://schemas.microsoft.com/office/powerpoint/2010/main" val="183953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mpc.mg.gov.br/wp-content/uploads/2018/10/IMG_98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" y="1737359"/>
            <a:ext cx="2713045" cy="238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"/>
          <p:cNvSpPr txBox="1"/>
          <p:nvPr/>
        </p:nvSpPr>
        <p:spPr>
          <a:xfrm>
            <a:off x="856785" y="475156"/>
            <a:ext cx="7583347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just">
              <a:lnSpc>
                <a:spcPct val="110000"/>
              </a:lnSpc>
              <a:buClr>
                <a:srgbClr val="CB5100"/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II.3 - ATO MPE-MG/MPC-MG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 COMBATE À CORRUPÇÃO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ELEITORAL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2" name="Imagem 0" descr="MPC-Logo-01-1024x102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9947" y="4157436"/>
            <a:ext cx="924053" cy="893547"/>
          </a:xfrm>
          <a:prstGeom prst="rect">
            <a:avLst/>
          </a:prstGeom>
        </p:spPr>
      </p:pic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6182080"/>
              </p:ext>
            </p:extLst>
          </p:nvPr>
        </p:nvGraphicFramePr>
        <p:xfrm>
          <a:off x="3353227" y="1613096"/>
          <a:ext cx="5328746" cy="2805430"/>
        </p:xfrm>
        <a:graphic>
          <a:graphicData uri="http://schemas.openxmlformats.org/drawingml/2006/table">
            <a:tbl>
              <a:tblPr firstRow="1" bandRow="1">
                <a:tableStyleId>{643456A5-1155-4E2D-99DF-6610C44A9365}</a:tableStyleId>
              </a:tblPr>
              <a:tblGrid>
                <a:gridCol w="1723697">
                  <a:extLst>
                    <a:ext uri="{9D8B030D-6E8A-4147-A177-3AD203B41FA5}">
                      <a16:colId xmlns:a16="http://schemas.microsoft.com/office/drawing/2014/main" val="375778214"/>
                    </a:ext>
                  </a:extLst>
                </a:gridCol>
                <a:gridCol w="3605049">
                  <a:extLst>
                    <a:ext uri="{9D8B030D-6E8A-4147-A177-3AD203B41FA5}">
                      <a16:colId xmlns:a16="http://schemas.microsoft.com/office/drawing/2014/main" val="3605606733"/>
                    </a:ext>
                  </a:extLst>
                </a:gridCol>
              </a:tblGrid>
              <a:tr h="289113">
                <a:tc>
                  <a:txBody>
                    <a:bodyPr/>
                    <a:lstStyle/>
                    <a:p>
                      <a:r>
                        <a:rPr lang="en-US" kern="0" spc="0" dirty="0" err="1" smtClean="0"/>
                        <a:t>Formalizado</a:t>
                      </a:r>
                      <a:r>
                        <a:rPr lang="en-US" kern="0" spc="0" baseline="0" dirty="0" smtClean="0"/>
                        <a:t> </a:t>
                      </a:r>
                      <a:r>
                        <a:rPr lang="en-US" kern="0" spc="0" dirty="0" err="1" smtClean="0"/>
                        <a:t>em</a:t>
                      </a:r>
                      <a:r>
                        <a:rPr lang="en-US" kern="0" spc="0" dirty="0" smtClean="0"/>
                        <a:t>:</a:t>
                      </a:r>
                      <a:r>
                        <a:rPr lang="en-US" kern="0" spc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pt-BR" kern="0" spc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mtClean="0"/>
                        <a:t>17/10/2018</a:t>
                      </a:r>
                      <a:endParaRPr lang="pt-BR" kern="0" spc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37824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kern="0" spc="0" smtClean="0">
                          <a:solidFill>
                            <a:schemeClr val="tx1"/>
                          </a:solidFill>
                        </a:rPr>
                        <a:t>Partícipes:</a:t>
                      </a:r>
                      <a:endParaRPr lang="pt-BR" kern="0" spc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kern="0" spc="0" dirty="0" smtClean="0"/>
                        <a:t>MPC-MG e MPE-MG</a:t>
                      </a:r>
                      <a:endParaRPr lang="pt-BR" kern="0" spc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5644457"/>
                  </a:ext>
                </a:extLst>
              </a:tr>
              <a:tr h="883897">
                <a:tc>
                  <a:txBody>
                    <a:bodyPr/>
                    <a:lstStyle/>
                    <a:p>
                      <a:pPr algn="just"/>
                      <a:r>
                        <a:rPr lang="en-US" kern="0" spc="0" smtClean="0"/>
                        <a:t>Objeto:</a:t>
                      </a:r>
                      <a:endParaRPr lang="pt-BR" kern="0" spc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1" algn="just" defTabSz="685800" rtl="0" eaLnBrk="1" latinLnBrk="0" hangingPunct="1">
                        <a:lnSpc>
                          <a:spcPct val="110000"/>
                        </a:lnSpc>
                      </a:pPr>
                      <a:r>
                        <a:rPr lang="en-US" smtClean="0"/>
                        <a:t>Combater a corrupção eleitoral nos exercícios de 2018 e 2019, bem como fomentar o controle social e promover ações educacionais conjuntas que possam difundir boas práticas na administração pública.</a:t>
                      </a:r>
                      <a:endParaRPr lang="en-US" sz="1350" kern="120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19723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kern="0" spc="0" smtClean="0"/>
                        <a:t>Resultados</a:t>
                      </a:r>
                      <a:r>
                        <a:rPr lang="pt-BR" kern="0" spc="0" baseline="0" smtClean="0"/>
                        <a:t> obitdos</a:t>
                      </a:r>
                      <a:r>
                        <a:rPr lang="pt-BR" kern="0" spc="0" smtClean="0"/>
                        <a:t>:</a:t>
                      </a:r>
                      <a:endParaRPr lang="pt-BR" kern="0" spc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kern="0" spc="0" dirty="0" smtClean="0"/>
                        <a:t>-</a:t>
                      </a:r>
                      <a:r>
                        <a:rPr lang="pt-BR" kern="0" spc="0" baseline="0" dirty="0" smtClean="0"/>
                        <a:t> soma de esforços entre os partícipes;</a:t>
                      </a:r>
                    </a:p>
                    <a:p>
                      <a:pPr algn="just"/>
                      <a:r>
                        <a:rPr lang="pt-BR" kern="0" spc="0" baseline="0" dirty="0" smtClean="0"/>
                        <a:t>- troca de informações;</a:t>
                      </a:r>
                    </a:p>
                    <a:p>
                      <a:pPr algn="just"/>
                      <a:r>
                        <a:rPr lang="pt-BR" kern="0" spc="0" baseline="0" dirty="0" smtClean="0"/>
                        <a:t>- possibilidade de novo ato para as próximas eleições.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09243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374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OTO: MPC-M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94" y="1576091"/>
            <a:ext cx="2753710" cy="242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"/>
          <p:cNvSpPr txBox="1"/>
          <p:nvPr/>
        </p:nvSpPr>
        <p:spPr>
          <a:xfrm>
            <a:off x="911017" y="515006"/>
            <a:ext cx="7501464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just">
              <a:lnSpc>
                <a:spcPct val="110000"/>
              </a:lnSpc>
              <a:buClr>
                <a:srgbClr val="CB5100"/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II.4 - TERMO DE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COOPERAÇÃO TÉCNICA MPC-MG/PRT 3ª REGIÃO Nº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02/2018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2" name="Imagem 0" descr="MPC-Logo-01-1024x102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9947" y="4157436"/>
            <a:ext cx="924053" cy="893547"/>
          </a:xfrm>
          <a:prstGeom prst="rect">
            <a:avLst/>
          </a:prstGeom>
        </p:spPr>
      </p:pic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383685"/>
              </p:ext>
            </p:extLst>
          </p:nvPr>
        </p:nvGraphicFramePr>
        <p:xfrm>
          <a:off x="3353227" y="1544560"/>
          <a:ext cx="5328746" cy="2805430"/>
        </p:xfrm>
        <a:graphic>
          <a:graphicData uri="http://schemas.openxmlformats.org/drawingml/2006/table">
            <a:tbl>
              <a:tblPr firstRow="1" bandRow="1">
                <a:tableStyleId>{643456A5-1155-4E2D-99DF-6610C44A9365}</a:tableStyleId>
              </a:tblPr>
              <a:tblGrid>
                <a:gridCol w="1723697">
                  <a:extLst>
                    <a:ext uri="{9D8B030D-6E8A-4147-A177-3AD203B41FA5}">
                      <a16:colId xmlns:a16="http://schemas.microsoft.com/office/drawing/2014/main" val="375778214"/>
                    </a:ext>
                  </a:extLst>
                </a:gridCol>
                <a:gridCol w="3605049">
                  <a:extLst>
                    <a:ext uri="{9D8B030D-6E8A-4147-A177-3AD203B41FA5}">
                      <a16:colId xmlns:a16="http://schemas.microsoft.com/office/drawing/2014/main" val="3605606733"/>
                    </a:ext>
                  </a:extLst>
                </a:gridCol>
              </a:tblGrid>
              <a:tr h="229103">
                <a:tc>
                  <a:txBody>
                    <a:bodyPr/>
                    <a:lstStyle/>
                    <a:p>
                      <a:r>
                        <a:rPr lang="en-US" kern="0" spc="0" dirty="0" err="1" smtClean="0"/>
                        <a:t>Formalizado</a:t>
                      </a:r>
                      <a:r>
                        <a:rPr lang="en-US" kern="0" spc="0" baseline="0" dirty="0" smtClean="0"/>
                        <a:t> </a:t>
                      </a:r>
                      <a:r>
                        <a:rPr lang="en-US" kern="0" spc="0" dirty="0" err="1" smtClean="0"/>
                        <a:t>em</a:t>
                      </a:r>
                      <a:r>
                        <a:rPr lang="en-US" kern="0" spc="0" dirty="0" smtClean="0"/>
                        <a:t>:</a:t>
                      </a:r>
                      <a:r>
                        <a:rPr lang="en-US" kern="0" spc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pt-BR" kern="0" spc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mtClean="0"/>
                        <a:t>30/10/2018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37824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kern="0" spc="0" smtClean="0">
                          <a:solidFill>
                            <a:schemeClr val="tx1"/>
                          </a:solidFill>
                        </a:rPr>
                        <a:t>Partícipes:</a:t>
                      </a:r>
                      <a:endParaRPr lang="pt-BR" kern="0" spc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kern="0" spc="0" smtClean="0"/>
                        <a:t>MPC-MG</a:t>
                      </a:r>
                      <a:r>
                        <a:rPr lang="pt-BR" kern="0" spc="0" baseline="0" smtClean="0"/>
                        <a:t> e PRT 3ª REGIÃO</a:t>
                      </a:r>
                      <a:endParaRPr lang="pt-BR" kern="0" spc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5644457"/>
                  </a:ext>
                </a:extLst>
              </a:tr>
              <a:tr h="883897">
                <a:tc>
                  <a:txBody>
                    <a:bodyPr/>
                    <a:lstStyle/>
                    <a:p>
                      <a:pPr algn="just"/>
                      <a:r>
                        <a:rPr lang="en-US" kern="0" spc="0" smtClean="0"/>
                        <a:t>Objeto:</a:t>
                      </a:r>
                      <a:endParaRPr lang="pt-BR" kern="0" spc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1" algn="just" defTabSz="685800" rtl="0" eaLnBrk="1" latinLnBrk="0" hangingPunct="1">
                        <a:lnSpc>
                          <a:spcPct val="110000"/>
                        </a:lnSpc>
                      </a:pPr>
                      <a:r>
                        <a:rPr lang="en-US" smtClean="0">
                          <a:solidFill>
                            <a:schemeClr val="tx1"/>
                          </a:solidFill>
                        </a:rPr>
                        <a:t>Otimizar medidas e conferir maior eficiência, efetividade e eficácia à atuação dos partícipes no cumprimento de suas missões institucionais, no âmbito do Estado de Minas Gerais.</a:t>
                      </a:r>
                      <a:endParaRPr lang="en-US" sz="1350" kern="120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19723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kern="0" spc="0" smtClean="0"/>
                        <a:t>Resultados</a:t>
                      </a:r>
                      <a:r>
                        <a:rPr lang="pt-BR" kern="0" spc="0" baseline="0" smtClean="0"/>
                        <a:t> obitdos</a:t>
                      </a:r>
                      <a:r>
                        <a:rPr lang="pt-BR" kern="0" spc="0" smtClean="0"/>
                        <a:t>:</a:t>
                      </a:r>
                      <a:endParaRPr lang="pt-BR" kern="0" spc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kern="0" spc="0" dirty="0" smtClean="0"/>
                        <a:t>-</a:t>
                      </a:r>
                      <a:r>
                        <a:rPr lang="pt-BR" kern="0" spc="0" baseline="0" dirty="0" smtClean="0"/>
                        <a:t> </a:t>
                      </a:r>
                      <a:r>
                        <a:rPr lang="pt-BR" sz="1350" kern="1200" spc="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soma de esforços</a:t>
                      </a:r>
                      <a:r>
                        <a:rPr lang="pt-BR" sz="1350" kern="1200" dirty="0" smtClean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 entre os partícipes;</a:t>
                      </a:r>
                    </a:p>
                    <a:p>
                      <a:pPr algn="just"/>
                      <a:r>
                        <a:rPr lang="pt-BR" sz="1350" kern="1200" dirty="0" smtClean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- encaminhada Recomendação Conjunta MPC-MG/PRT 3ª Região nº 01/2019 ao governo de MG.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09243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304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mpc.mg.gov.br/wp-content/uploads/2019/08/ELKE_assinatura_002-1024x68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17" y="1891862"/>
            <a:ext cx="2908508" cy="201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1"/>
          <p:cNvSpPr txBox="1"/>
          <p:nvPr/>
        </p:nvSpPr>
        <p:spPr>
          <a:xfrm>
            <a:off x="882869" y="476950"/>
            <a:ext cx="7483366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just">
              <a:lnSpc>
                <a:spcPct val="110000"/>
              </a:lnSpc>
              <a:buClr>
                <a:srgbClr val="CB5100"/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II.5 - ATO DE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ADESÃO Nº 01/2019 À REDE DE CONTROLE E COMBATE À CORRUPÇÃO EM MINAS GERAIS - ARCCO</a:t>
            </a:r>
          </a:p>
        </p:txBody>
      </p:sp>
      <p:pic>
        <p:nvPicPr>
          <p:cNvPr id="12" name="Imagem 0" descr="MPC-Logo-01-1024x102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9947" y="4157436"/>
            <a:ext cx="924053" cy="893547"/>
          </a:xfrm>
          <a:prstGeom prst="rect">
            <a:avLst/>
          </a:prstGeom>
        </p:spPr>
      </p:pic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8717201"/>
              </p:ext>
            </p:extLst>
          </p:nvPr>
        </p:nvGraphicFramePr>
        <p:xfrm>
          <a:off x="3627644" y="1609869"/>
          <a:ext cx="5284273" cy="3040380"/>
        </p:xfrm>
        <a:graphic>
          <a:graphicData uri="http://schemas.openxmlformats.org/drawingml/2006/table">
            <a:tbl>
              <a:tblPr firstRow="1" bandRow="1">
                <a:tableStyleId>{643456A5-1155-4E2D-99DF-6610C44A9365}</a:tableStyleId>
              </a:tblPr>
              <a:tblGrid>
                <a:gridCol w="1919716">
                  <a:extLst>
                    <a:ext uri="{9D8B030D-6E8A-4147-A177-3AD203B41FA5}">
                      <a16:colId xmlns:a16="http://schemas.microsoft.com/office/drawing/2014/main" val="375778214"/>
                    </a:ext>
                  </a:extLst>
                </a:gridCol>
                <a:gridCol w="3364557">
                  <a:extLst>
                    <a:ext uri="{9D8B030D-6E8A-4147-A177-3AD203B41FA5}">
                      <a16:colId xmlns:a16="http://schemas.microsoft.com/office/drawing/2014/main" val="3605606733"/>
                    </a:ext>
                  </a:extLst>
                </a:gridCol>
              </a:tblGrid>
              <a:tr h="229103">
                <a:tc>
                  <a:txBody>
                    <a:bodyPr/>
                    <a:lstStyle/>
                    <a:p>
                      <a:r>
                        <a:rPr lang="en-US" kern="0" spc="0" baseline="0" smtClean="0"/>
                        <a:t>Passou a integrar </a:t>
                      </a:r>
                      <a:r>
                        <a:rPr lang="en-US" kern="0" spc="0" smtClean="0"/>
                        <a:t>em:</a:t>
                      </a:r>
                      <a:r>
                        <a:rPr lang="en-US" kern="0" spc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pt-BR" kern="0" spc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mtClean="0"/>
                        <a:t>28/08/2019</a:t>
                      </a:r>
                      <a:endParaRPr lang="pt-BR" kern="0" spc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37824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kern="0" spc="0" smtClean="0">
                          <a:solidFill>
                            <a:schemeClr val="tx1"/>
                          </a:solidFill>
                        </a:rPr>
                        <a:t>Partícipes:</a:t>
                      </a:r>
                      <a:endParaRPr lang="pt-BR" kern="0" spc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kern="0" spc="0" smtClean="0"/>
                        <a:t>MPC-MG e diversos órgãos/instituições integrantes da Administração Pública</a:t>
                      </a:r>
                      <a:endParaRPr lang="pt-BR" kern="0" spc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5644457"/>
                  </a:ext>
                </a:extLst>
              </a:tr>
              <a:tr h="883897">
                <a:tc>
                  <a:txBody>
                    <a:bodyPr/>
                    <a:lstStyle/>
                    <a:p>
                      <a:pPr algn="just"/>
                      <a:r>
                        <a:rPr lang="en-US" kern="0" spc="0" smtClean="0"/>
                        <a:t>Objeto:</a:t>
                      </a:r>
                      <a:endParaRPr lang="pt-BR" kern="0" spc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just" defTabSz="685800" rtl="0" eaLnBrk="1" latinLnBrk="0" hangingPunct="1"/>
                      <a:r>
                        <a:rPr lang="pt-BR" sz="1350" kern="0" spc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Desenvolver ações direcionadas à fiscalização da gestão pública, ao diagnóstico e combate à corrupção; bem como fortalecer, ampliar e aprimorar a articulação institucional,</a:t>
                      </a:r>
                      <a:r>
                        <a:rPr lang="pt-BR" sz="1350" kern="0" spc="0" baseline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 dentre outros.</a:t>
                      </a:r>
                      <a:r>
                        <a:rPr lang="pt-BR" sz="1350" kern="0" spc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 </a:t>
                      </a:r>
                      <a:endParaRPr lang="en-US" sz="1350" kern="0" spc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19723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kern="0" spc="0" smtClean="0"/>
                        <a:t>Resultados</a:t>
                      </a:r>
                      <a:r>
                        <a:rPr lang="pt-BR" kern="0" spc="0" baseline="0" smtClean="0"/>
                        <a:t> obitdos</a:t>
                      </a:r>
                      <a:r>
                        <a:rPr lang="pt-BR" kern="0" spc="0" smtClean="0"/>
                        <a:t>:</a:t>
                      </a:r>
                      <a:endParaRPr lang="pt-BR" kern="0" spc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FontTx/>
                        <a:buNone/>
                      </a:pPr>
                      <a:r>
                        <a:rPr lang="pt-BR" sz="1350" kern="0" spc="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- soma</a:t>
                      </a:r>
                      <a:r>
                        <a:rPr lang="pt-BR" sz="1350" kern="0" spc="0" baseline="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 de esforços</a:t>
                      </a:r>
                      <a:r>
                        <a:rPr lang="pt-BR" sz="1350" kern="0" spc="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 entre os partícipes;</a:t>
                      </a:r>
                    </a:p>
                    <a:p>
                      <a:pPr marL="0" indent="0" algn="just">
                        <a:buFontTx/>
                        <a:buNone/>
                      </a:pPr>
                      <a:r>
                        <a:rPr lang="pt-BR" sz="1350" kern="0" spc="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- troca</a:t>
                      </a:r>
                      <a:r>
                        <a:rPr lang="pt-BR" sz="1350" kern="0" spc="0" baseline="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 de informações constante;</a:t>
                      </a:r>
                    </a:p>
                    <a:p>
                      <a:pPr marL="0" indent="0" algn="just">
                        <a:buFontTx/>
                        <a:buNone/>
                      </a:pPr>
                      <a:r>
                        <a:rPr lang="pt-BR" sz="1350" kern="0" spc="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-</a:t>
                      </a:r>
                      <a:r>
                        <a:rPr lang="pt-BR" sz="1350" kern="0" spc="0" baseline="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 </a:t>
                      </a:r>
                      <a:r>
                        <a:rPr lang="pt-BR" sz="1350" kern="0" spc="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força</a:t>
                      </a:r>
                      <a:r>
                        <a:rPr lang="pt-BR" sz="1350" kern="0" spc="0" baseline="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 tarefa para ações voltadas à transparência, orientação e controle dos gastos na pandemia.</a:t>
                      </a:r>
                      <a:endParaRPr lang="pt-BR" sz="1350" kern="0" spc="0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09243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222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mpc.mg.gov.br/wp-content/uploads/2020/03/coop_mpc_r-145x8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97" y="1660634"/>
            <a:ext cx="2989016" cy="202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"/>
          <p:cNvSpPr txBox="1"/>
          <p:nvPr/>
        </p:nvSpPr>
        <p:spPr>
          <a:xfrm>
            <a:off x="835712" y="430923"/>
            <a:ext cx="7384235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just">
              <a:lnSpc>
                <a:spcPct val="110000"/>
              </a:lnSpc>
              <a:buClr>
                <a:srgbClr val="CB5100"/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II.6 - TERMO DE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COOPERAÇÃO TÉCNICA COM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 MPMG/MPC-MG/CNPGC - SISTEMAS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2" name="Imagem 0" descr="MPC-Logo-01-1024x102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9947" y="4157436"/>
            <a:ext cx="924053" cy="893547"/>
          </a:xfrm>
          <a:prstGeom prst="rect">
            <a:avLst/>
          </a:prstGeom>
        </p:spPr>
      </p:pic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0248310"/>
              </p:ext>
            </p:extLst>
          </p:nvPr>
        </p:nvGraphicFramePr>
        <p:xfrm>
          <a:off x="3353227" y="1472421"/>
          <a:ext cx="5328746" cy="3002880"/>
        </p:xfrm>
        <a:graphic>
          <a:graphicData uri="http://schemas.openxmlformats.org/drawingml/2006/table">
            <a:tbl>
              <a:tblPr firstRow="1" bandRow="1">
                <a:tableStyleId>{643456A5-1155-4E2D-99DF-6610C44A9365}</a:tableStyleId>
              </a:tblPr>
              <a:tblGrid>
                <a:gridCol w="1723697">
                  <a:extLst>
                    <a:ext uri="{9D8B030D-6E8A-4147-A177-3AD203B41FA5}">
                      <a16:colId xmlns:a16="http://schemas.microsoft.com/office/drawing/2014/main" val="375778214"/>
                    </a:ext>
                  </a:extLst>
                </a:gridCol>
                <a:gridCol w="3605049">
                  <a:extLst>
                    <a:ext uri="{9D8B030D-6E8A-4147-A177-3AD203B41FA5}">
                      <a16:colId xmlns:a16="http://schemas.microsoft.com/office/drawing/2014/main" val="3605606733"/>
                    </a:ext>
                  </a:extLst>
                </a:gridCol>
              </a:tblGrid>
              <a:tr h="319578">
                <a:tc>
                  <a:txBody>
                    <a:bodyPr/>
                    <a:lstStyle/>
                    <a:p>
                      <a:r>
                        <a:rPr lang="en-US" kern="0" spc="0" dirty="0" err="1" smtClean="0"/>
                        <a:t>Formalizado</a:t>
                      </a:r>
                      <a:r>
                        <a:rPr lang="en-US" kern="0" spc="0" baseline="0" dirty="0" smtClean="0"/>
                        <a:t> </a:t>
                      </a:r>
                      <a:r>
                        <a:rPr lang="en-US" kern="0" spc="0" dirty="0" err="1" smtClean="0"/>
                        <a:t>em</a:t>
                      </a:r>
                      <a:r>
                        <a:rPr lang="en-US" kern="0" spc="0" dirty="0" smtClean="0"/>
                        <a:t>:</a:t>
                      </a:r>
                      <a:r>
                        <a:rPr lang="en-US" kern="0" spc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pt-BR" kern="0" spc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mtClean="0"/>
                        <a:t>19/03/2020</a:t>
                      </a:r>
                      <a:endParaRPr lang="pt-BR" kern="0" spc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3782455"/>
                  </a:ext>
                </a:extLst>
              </a:tr>
              <a:tr h="319578">
                <a:tc>
                  <a:txBody>
                    <a:bodyPr/>
                    <a:lstStyle/>
                    <a:p>
                      <a:pPr algn="just"/>
                      <a:r>
                        <a:rPr lang="en-US" kern="0" spc="0" smtClean="0">
                          <a:solidFill>
                            <a:schemeClr val="tx1"/>
                          </a:solidFill>
                        </a:rPr>
                        <a:t>Partícipes:</a:t>
                      </a:r>
                      <a:endParaRPr lang="pt-BR" kern="0" spc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kern="0" spc="0" dirty="0" smtClean="0"/>
                        <a:t>MPC-MG, CNPGC e MPMG</a:t>
                      </a:r>
                      <a:endParaRPr lang="pt-BR" kern="0" spc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5644457"/>
                  </a:ext>
                </a:extLst>
              </a:tr>
              <a:tr h="1341597">
                <a:tc>
                  <a:txBody>
                    <a:bodyPr/>
                    <a:lstStyle/>
                    <a:p>
                      <a:pPr algn="just"/>
                      <a:r>
                        <a:rPr lang="en-US" kern="0" spc="0" smtClean="0"/>
                        <a:t>Objeto:</a:t>
                      </a:r>
                      <a:endParaRPr lang="pt-BR" kern="0" spc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just" defTabSz="6858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Parceria</a:t>
                      </a:r>
                      <a:r>
                        <a:rPr lang="en-US" dirty="0" smtClean="0"/>
                        <a:t> visa </a:t>
                      </a:r>
                      <a:r>
                        <a:rPr lang="en-US" dirty="0" err="1" smtClean="0"/>
                        <a:t>ao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intercâmbio</a:t>
                      </a:r>
                      <a:r>
                        <a:rPr lang="en-US" dirty="0" smtClean="0"/>
                        <a:t> de </a:t>
                      </a:r>
                      <a:r>
                        <a:rPr lang="en-US" dirty="0" err="1" smtClean="0"/>
                        <a:t>tecnologia</a:t>
                      </a:r>
                      <a:r>
                        <a:rPr lang="en-US" dirty="0" smtClean="0"/>
                        <a:t> e dados, </a:t>
                      </a:r>
                      <a:r>
                        <a:rPr lang="en-US" dirty="0" err="1" smtClean="0"/>
                        <a:t>bem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como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acesso</a:t>
                      </a:r>
                      <a:r>
                        <a:rPr lang="en-US" dirty="0" smtClean="0"/>
                        <a:t> a </a:t>
                      </a:r>
                      <a:r>
                        <a:rPr lang="en-US" dirty="0" err="1" smtClean="0"/>
                        <a:t>ferramentas</a:t>
                      </a:r>
                      <a:r>
                        <a:rPr lang="en-US" dirty="0" smtClean="0"/>
                        <a:t> de </a:t>
                      </a:r>
                      <a:r>
                        <a:rPr lang="en-US" dirty="0" err="1" smtClean="0"/>
                        <a:t>inteligência</a:t>
                      </a:r>
                      <a:r>
                        <a:rPr lang="en-US" dirty="0" smtClean="0"/>
                        <a:t> artificial (</a:t>
                      </a:r>
                      <a:r>
                        <a:rPr lang="en-US" dirty="0" err="1" smtClean="0"/>
                        <a:t>Aduana</a:t>
                      </a:r>
                      <a:r>
                        <a:rPr lang="en-US" dirty="0" smtClean="0"/>
                        <a:t> e </a:t>
                      </a:r>
                      <a:r>
                        <a:rPr lang="en-US" dirty="0" err="1" smtClean="0"/>
                        <a:t>Lins</a:t>
                      </a:r>
                      <a:r>
                        <a:rPr lang="en-US" dirty="0" smtClean="0"/>
                        <a:t>) e de </a:t>
                      </a:r>
                      <a:r>
                        <a:rPr lang="en-US" dirty="0" err="1" smtClean="0"/>
                        <a:t>análise</a:t>
                      </a:r>
                      <a:r>
                        <a:rPr lang="en-US" dirty="0" smtClean="0"/>
                        <a:t> de </a:t>
                      </a:r>
                      <a:r>
                        <a:rPr lang="en-US" i="1" dirty="0" smtClean="0"/>
                        <a:t>big data </a:t>
                      </a:r>
                      <a:r>
                        <a:rPr lang="en-US" dirty="0" smtClean="0"/>
                        <a:t>que </a:t>
                      </a:r>
                      <a:r>
                        <a:rPr lang="en-US" dirty="0" err="1" smtClean="0"/>
                        <a:t>potencializam</a:t>
                      </a:r>
                      <a:r>
                        <a:rPr lang="en-US" dirty="0" smtClean="0"/>
                        <a:t> a </a:t>
                      </a:r>
                      <a:r>
                        <a:rPr lang="en-US" dirty="0" err="1" smtClean="0"/>
                        <a:t>capacidade</a:t>
                      </a:r>
                      <a:r>
                        <a:rPr lang="en-US" dirty="0" smtClean="0"/>
                        <a:t> de </a:t>
                      </a:r>
                      <a:r>
                        <a:rPr lang="en-US" dirty="0" err="1" smtClean="0"/>
                        <a:t>cruzamento</a:t>
                      </a:r>
                      <a:r>
                        <a:rPr lang="en-US" dirty="0" smtClean="0"/>
                        <a:t> de dados </a:t>
                      </a:r>
                      <a:r>
                        <a:rPr lang="en-US" dirty="0" err="1" smtClean="0"/>
                        <a:t>em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investigações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envolvendo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recursos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públicos</a:t>
                      </a:r>
                      <a:r>
                        <a:rPr lang="en-US" dirty="0" smtClean="0"/>
                        <a:t>.</a:t>
                      </a:r>
                      <a:endParaRPr lang="en-US" sz="1350" kern="1200" dirty="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1972325"/>
                  </a:ext>
                </a:extLst>
              </a:tr>
              <a:tr h="762072">
                <a:tc>
                  <a:txBody>
                    <a:bodyPr/>
                    <a:lstStyle/>
                    <a:p>
                      <a:r>
                        <a:rPr lang="pt-BR" kern="0" spc="0" smtClean="0"/>
                        <a:t>Resultados</a:t>
                      </a:r>
                      <a:r>
                        <a:rPr lang="pt-BR" kern="0" spc="0" baseline="0" smtClean="0"/>
                        <a:t> obitdos</a:t>
                      </a:r>
                      <a:r>
                        <a:rPr lang="pt-BR" kern="0" spc="0" smtClean="0"/>
                        <a:t>:</a:t>
                      </a:r>
                      <a:endParaRPr lang="pt-BR" kern="0" spc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FontTx/>
                        <a:buNone/>
                      </a:pPr>
                      <a:r>
                        <a:rPr lang="pt-BR" kern="0" spc="0" baseline="0" dirty="0" smtClean="0"/>
                        <a:t>- maior interação entre os partícipes;</a:t>
                      </a:r>
                    </a:p>
                    <a:p>
                      <a:pPr marL="0" indent="0" algn="just">
                        <a:buFontTx/>
                        <a:buNone/>
                      </a:pPr>
                      <a:r>
                        <a:rPr lang="pt-BR" kern="0" spc="0" baseline="0" dirty="0" smtClean="0"/>
                        <a:t>- disponibilização de acesso a sistemas informatizados para realização de investigações.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09243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800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4290113222"/>
              </p:ext>
            </p:extLst>
          </p:nvPr>
        </p:nvGraphicFramePr>
        <p:xfrm>
          <a:off x="819807" y="687352"/>
          <a:ext cx="7525905" cy="3951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/>
          <p:cNvSpPr txBox="1"/>
          <p:nvPr/>
        </p:nvSpPr>
        <p:spPr>
          <a:xfrm flipH="1">
            <a:off x="819807" y="434899"/>
            <a:ext cx="76613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2400" dirty="0">
                <a:solidFill>
                  <a:schemeClr val="tx2">
                    <a:lumMod val="75000"/>
                  </a:schemeClr>
                </a:solidFill>
              </a:rPr>
              <a:t>CONSOLIDADO DAS AÇÕES REALIZADAS PELO MPC-MG NO BIÊNIO 2018/2020 </a:t>
            </a:r>
          </a:p>
        </p:txBody>
      </p:sp>
      <p:pic>
        <p:nvPicPr>
          <p:cNvPr id="8" name="Imagem 0" descr="MPC-Logo-01-1024x1024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9947" y="4157436"/>
            <a:ext cx="924053" cy="89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09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41686" y="1324858"/>
            <a:ext cx="76515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600" dirty="0" smtClean="0">
                <a:latin typeface="+mj-lt"/>
              </a:rPr>
              <a:t>Outra meta prioritária </a:t>
            </a:r>
            <a:r>
              <a:rPr lang="pt-BR" sz="1600" dirty="0">
                <a:latin typeface="+mj-lt"/>
              </a:rPr>
              <a:t>da </a:t>
            </a:r>
            <a:r>
              <a:rPr lang="pt-BR" sz="1600" dirty="0" smtClean="0">
                <a:latin typeface="+mj-lt"/>
              </a:rPr>
              <a:t>gestão </a:t>
            </a:r>
            <a:r>
              <a:rPr lang="pt-BR" sz="1600" dirty="0">
                <a:latin typeface="+mj-lt"/>
              </a:rPr>
              <a:t>foi </a:t>
            </a:r>
            <a:r>
              <a:rPr lang="pt-BR" sz="1600" dirty="0" smtClean="0">
                <a:latin typeface="+mj-lt"/>
              </a:rPr>
              <a:t>buscar a promoção do MPC-MG junto a outros órgãos e à sociedade, </a:t>
            </a:r>
            <a:r>
              <a:rPr lang="en-US" sz="1600" dirty="0" err="1" smtClean="0">
                <a:latin typeface="+mj-lt"/>
              </a:rPr>
              <a:t>visando</a:t>
            </a:r>
            <a:r>
              <a:rPr lang="en-US" sz="1600" dirty="0" smtClean="0">
                <a:latin typeface="+mj-lt"/>
              </a:rPr>
              <a:t> </a:t>
            </a:r>
            <a:r>
              <a:rPr lang="pt-BR" sz="1600" dirty="0" smtClean="0">
                <a:latin typeface="+mj-lt"/>
              </a:rPr>
              <a:t>divulgar seu </a:t>
            </a:r>
            <a:r>
              <a:rPr lang="pt-BR" sz="1600" dirty="0">
                <a:latin typeface="+mj-lt"/>
              </a:rPr>
              <a:t>papel e </a:t>
            </a:r>
            <a:r>
              <a:rPr lang="pt-BR" sz="1600" dirty="0" smtClean="0">
                <a:latin typeface="+mj-lt"/>
              </a:rPr>
              <a:t>o </a:t>
            </a:r>
            <a:r>
              <a:rPr lang="pt-BR" sz="1600" dirty="0">
                <a:latin typeface="+mj-lt"/>
              </a:rPr>
              <a:t>trabalho que desenvolve, criando mecanismos para uma maior proximidade com a sociedade </a:t>
            </a:r>
            <a:r>
              <a:rPr lang="pt-BR" sz="1600" dirty="0" smtClean="0">
                <a:latin typeface="+mj-lt"/>
              </a:rPr>
              <a:t>civil.</a:t>
            </a:r>
            <a:endParaRPr lang="en-US" sz="1600" dirty="0">
              <a:latin typeface="+mj-lt"/>
            </a:endParaRPr>
          </a:p>
          <a:p>
            <a:pPr algn="just"/>
            <a:endParaRPr lang="en-US" sz="1600" dirty="0" smtClean="0">
              <a:latin typeface="+mj-lt"/>
            </a:endParaRPr>
          </a:p>
          <a:p>
            <a:pPr algn="just"/>
            <a:r>
              <a:rPr lang="en-US" sz="1600" b="1" dirty="0" err="1" smtClean="0">
                <a:latin typeface="+mj-lt"/>
              </a:rPr>
              <a:t>Ações</a:t>
            </a:r>
            <a:r>
              <a:rPr lang="en-US" sz="1600" b="1" dirty="0" smtClean="0">
                <a:latin typeface="+mj-lt"/>
              </a:rPr>
              <a:t> </a:t>
            </a:r>
            <a:r>
              <a:rPr lang="en-US" sz="1600" b="1" dirty="0" err="1" smtClean="0">
                <a:latin typeface="+mj-lt"/>
              </a:rPr>
              <a:t>realizadas</a:t>
            </a:r>
            <a:r>
              <a:rPr lang="en-US" sz="1600" b="1" dirty="0" smtClean="0">
                <a:latin typeface="+mj-lt"/>
              </a:rPr>
              <a:t> no </a:t>
            </a:r>
            <a:r>
              <a:rPr lang="en-US" sz="1600" b="1" dirty="0" err="1" smtClean="0">
                <a:latin typeface="+mj-lt"/>
              </a:rPr>
              <a:t>biênio</a:t>
            </a:r>
            <a:r>
              <a:rPr lang="en-US" sz="1600" b="1" dirty="0" smtClean="0">
                <a:latin typeface="+mj-lt"/>
              </a:rPr>
              <a:t> 2018/2020:</a:t>
            </a:r>
            <a:endParaRPr lang="en-US" sz="1600" b="1" dirty="0">
              <a:latin typeface="+mj-lt"/>
            </a:endParaRPr>
          </a:p>
        </p:txBody>
      </p:sp>
      <p:sp>
        <p:nvSpPr>
          <p:cNvPr id="10" name="Rectangle 15"/>
          <p:cNvSpPr/>
          <p:nvPr/>
        </p:nvSpPr>
        <p:spPr>
          <a:xfrm>
            <a:off x="5870874" y="3824869"/>
            <a:ext cx="1712885" cy="869794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smtClean="0">
                <a:solidFill>
                  <a:schemeClr val="tx1"/>
                </a:solidFill>
              </a:rPr>
              <a:t>III.6- </a:t>
            </a:r>
            <a:r>
              <a:rPr lang="en-US" sz="1400" dirty="0" err="1" smtClean="0">
                <a:solidFill>
                  <a:schemeClr val="tx1"/>
                </a:solidFill>
              </a:rPr>
              <a:t>Fomento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ao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Controle</a:t>
            </a:r>
            <a:r>
              <a:rPr lang="en-US" sz="1400" dirty="0" smtClean="0">
                <a:solidFill>
                  <a:schemeClr val="tx1"/>
                </a:solidFill>
              </a:rPr>
              <a:t> Social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1" name="Rectangle 17"/>
          <p:cNvSpPr/>
          <p:nvPr/>
        </p:nvSpPr>
        <p:spPr>
          <a:xfrm>
            <a:off x="3478979" y="2766474"/>
            <a:ext cx="1884174" cy="845027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III.2- </a:t>
            </a:r>
            <a:r>
              <a:rPr lang="en-US" sz="1400" dirty="0" err="1" smtClean="0">
                <a:solidFill>
                  <a:schemeClr val="tx1"/>
                </a:solidFill>
              </a:rPr>
              <a:t>Projeto</a:t>
            </a:r>
            <a:r>
              <a:rPr lang="en-US" sz="1400" dirty="0" smtClean="0">
                <a:solidFill>
                  <a:schemeClr val="tx1"/>
                </a:solidFill>
              </a:rPr>
              <a:t> Café com a PG</a:t>
            </a:r>
          </a:p>
        </p:txBody>
      </p:sp>
      <p:sp>
        <p:nvSpPr>
          <p:cNvPr id="12" name="Rectangle 18"/>
          <p:cNvSpPr/>
          <p:nvPr/>
        </p:nvSpPr>
        <p:spPr>
          <a:xfrm>
            <a:off x="5870873" y="2766474"/>
            <a:ext cx="1712885" cy="845027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III.3- </a:t>
            </a:r>
            <a:r>
              <a:rPr lang="en-US" sz="1400" dirty="0" err="1" smtClean="0">
                <a:solidFill>
                  <a:schemeClr val="tx1"/>
                </a:solidFill>
              </a:rPr>
              <a:t>Evento</a:t>
            </a:r>
            <a:r>
              <a:rPr lang="en-US" sz="1400" dirty="0" smtClean="0">
                <a:solidFill>
                  <a:schemeClr val="tx1"/>
                </a:solidFill>
              </a:rPr>
              <a:t> 10 </a:t>
            </a:r>
            <a:r>
              <a:rPr lang="en-US" sz="1400" dirty="0" err="1" smtClean="0">
                <a:solidFill>
                  <a:schemeClr val="tx1"/>
                </a:solidFill>
              </a:rPr>
              <a:t>Anos</a:t>
            </a:r>
            <a:r>
              <a:rPr lang="en-US" sz="1400" dirty="0" smtClean="0">
                <a:solidFill>
                  <a:schemeClr val="tx1"/>
                </a:solidFill>
              </a:rPr>
              <a:t> do MPC-MG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4" name="Rectangle 17"/>
          <p:cNvSpPr/>
          <p:nvPr/>
        </p:nvSpPr>
        <p:spPr>
          <a:xfrm>
            <a:off x="1087084" y="3813718"/>
            <a:ext cx="1856838" cy="880946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III.4- </a:t>
            </a:r>
            <a:r>
              <a:rPr lang="en-US" sz="1400" dirty="0" err="1" smtClean="0">
                <a:solidFill>
                  <a:schemeClr val="tx1"/>
                </a:solidFill>
              </a:rPr>
              <a:t>Projeto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Conhecendo</a:t>
            </a:r>
            <a:r>
              <a:rPr lang="en-US" sz="1400" dirty="0" smtClean="0">
                <a:solidFill>
                  <a:schemeClr val="tx1"/>
                </a:solidFill>
              </a:rPr>
              <a:t> o MPC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5" name="TextBox 1"/>
          <p:cNvSpPr txBox="1"/>
          <p:nvPr/>
        </p:nvSpPr>
        <p:spPr>
          <a:xfrm>
            <a:off x="851338" y="423651"/>
            <a:ext cx="75362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CB5100"/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III. PROMOÇÃO DO MPC-MG JUNTO A OUTROS ÓRGÃOS E À SOCIEDADE 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7" name="Imagem 0" descr="MPC-Logo-01-1024x102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9947" y="4157436"/>
            <a:ext cx="924053" cy="893547"/>
          </a:xfrm>
          <a:prstGeom prst="rect">
            <a:avLst/>
          </a:prstGeom>
        </p:spPr>
      </p:pic>
      <p:sp>
        <p:nvSpPr>
          <p:cNvPr id="9" name="Rectangle 18"/>
          <p:cNvSpPr/>
          <p:nvPr/>
        </p:nvSpPr>
        <p:spPr>
          <a:xfrm>
            <a:off x="3478979" y="3800103"/>
            <a:ext cx="1884174" cy="894560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III.5- </a:t>
            </a:r>
            <a:r>
              <a:rPr lang="en-US" sz="1400" dirty="0" err="1" smtClean="0">
                <a:solidFill>
                  <a:schemeClr val="tx1"/>
                </a:solidFill>
              </a:rPr>
              <a:t>Eventos</a:t>
            </a:r>
            <a:r>
              <a:rPr lang="en-US" sz="1400" dirty="0" smtClean="0">
                <a:solidFill>
                  <a:schemeClr val="tx1"/>
                </a:solidFill>
              </a:rPr>
              <a:t> e </a:t>
            </a:r>
            <a:r>
              <a:rPr lang="en-US" sz="1400" dirty="0" err="1" smtClean="0">
                <a:solidFill>
                  <a:schemeClr val="tx1"/>
                </a:solidFill>
              </a:rPr>
              <a:t>visitas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oficiais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3" name="Rectangle 17"/>
          <p:cNvSpPr/>
          <p:nvPr/>
        </p:nvSpPr>
        <p:spPr>
          <a:xfrm>
            <a:off x="1087083" y="2766474"/>
            <a:ext cx="1884174" cy="845027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III.1-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Vídeo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Institucional</a:t>
            </a:r>
            <a:endParaRPr lang="en-US" sz="14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04441" y="1607103"/>
            <a:ext cx="471914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latin typeface="+mj-lt"/>
              </a:rPr>
              <a:t>Durante o </a:t>
            </a:r>
            <a:r>
              <a:rPr lang="en-US" dirty="0" err="1" smtClean="0">
                <a:latin typeface="+mj-lt"/>
              </a:rPr>
              <a:t>biênio</a:t>
            </a:r>
            <a:r>
              <a:rPr lang="en-US" dirty="0" smtClean="0">
                <a:latin typeface="+mj-lt"/>
              </a:rPr>
              <a:t> 2018/2020, </a:t>
            </a:r>
            <a:r>
              <a:rPr lang="en-US" dirty="0" err="1" smtClean="0">
                <a:latin typeface="+mj-lt"/>
              </a:rPr>
              <a:t>foi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produzido</a:t>
            </a:r>
            <a:r>
              <a:rPr lang="en-US" dirty="0" smtClean="0">
                <a:latin typeface="+mj-lt"/>
              </a:rPr>
              <a:t> o </a:t>
            </a:r>
            <a:r>
              <a:rPr lang="en-US" dirty="0" err="1" smtClean="0">
                <a:latin typeface="+mj-lt"/>
              </a:rPr>
              <a:t>vídeo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institucional</a:t>
            </a:r>
            <a:r>
              <a:rPr lang="en-US" dirty="0" smtClean="0">
                <a:latin typeface="+mj-lt"/>
              </a:rPr>
              <a:t> do MPC-MG, </a:t>
            </a:r>
            <a:r>
              <a:rPr lang="en-US" dirty="0" err="1" smtClean="0">
                <a:latin typeface="+mj-lt"/>
              </a:rPr>
              <a:t>constituindo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relevante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ferramenta</a:t>
            </a:r>
            <a:r>
              <a:rPr lang="en-US" dirty="0" smtClean="0">
                <a:latin typeface="+mj-lt"/>
              </a:rPr>
              <a:t> de </a:t>
            </a:r>
            <a:r>
              <a:rPr lang="en-US" dirty="0" err="1" smtClean="0">
                <a:latin typeface="+mj-lt"/>
              </a:rPr>
              <a:t>divulgação</a:t>
            </a:r>
            <a:r>
              <a:rPr lang="en-US" dirty="0" smtClean="0">
                <a:latin typeface="+mj-lt"/>
              </a:rPr>
              <a:t> do </a:t>
            </a:r>
            <a:r>
              <a:rPr lang="en-US" dirty="0" err="1" smtClean="0">
                <a:latin typeface="+mj-lt"/>
              </a:rPr>
              <a:t>órgão</a:t>
            </a:r>
            <a:r>
              <a:rPr lang="en-US" dirty="0" smtClean="0">
                <a:latin typeface="+mj-lt"/>
              </a:rPr>
              <a:t>, que </a:t>
            </a:r>
            <a:r>
              <a:rPr lang="en-US" dirty="0" err="1" smtClean="0">
                <a:latin typeface="+mj-lt"/>
              </a:rPr>
              <a:t>permite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repassar</a:t>
            </a:r>
            <a:r>
              <a:rPr lang="en-US" dirty="0" smtClean="0">
                <a:latin typeface="+mj-lt"/>
              </a:rPr>
              <a:t> à </a:t>
            </a:r>
            <a:r>
              <a:rPr lang="en-US" dirty="0" err="1" smtClean="0">
                <a:latin typeface="+mj-lt"/>
              </a:rPr>
              <a:t>sociedade</a:t>
            </a:r>
            <a:r>
              <a:rPr lang="en-US" dirty="0" smtClean="0">
                <a:latin typeface="+mj-lt"/>
              </a:rPr>
              <a:t>, com </a:t>
            </a:r>
            <a:r>
              <a:rPr lang="en-US" dirty="0" err="1" smtClean="0">
                <a:latin typeface="+mj-lt"/>
              </a:rPr>
              <a:t>clareza</a:t>
            </a:r>
            <a:r>
              <a:rPr lang="en-US" dirty="0" smtClean="0">
                <a:latin typeface="+mj-lt"/>
              </a:rPr>
              <a:t> e </a:t>
            </a:r>
            <a:r>
              <a:rPr lang="en-US" dirty="0" err="1" smtClean="0">
                <a:latin typeface="+mj-lt"/>
              </a:rPr>
              <a:t>simplicidade</a:t>
            </a:r>
            <a:r>
              <a:rPr lang="en-US" dirty="0" smtClean="0">
                <a:latin typeface="+mj-lt"/>
              </a:rPr>
              <a:t>, </a:t>
            </a:r>
            <a:r>
              <a:rPr lang="en-US" dirty="0" err="1" smtClean="0">
                <a:latin typeface="+mj-lt"/>
              </a:rPr>
              <a:t>informações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gerais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sobre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sua</a:t>
            </a:r>
            <a:r>
              <a:rPr lang="en-US" dirty="0" err="1">
                <a:latin typeface="+mj-lt"/>
              </a:rPr>
              <a:t>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atribuições</a:t>
            </a:r>
            <a:r>
              <a:rPr lang="en-US" dirty="0" smtClean="0">
                <a:latin typeface="+mj-lt"/>
              </a:rPr>
              <a:t>.</a:t>
            </a:r>
          </a:p>
          <a:p>
            <a:pPr algn="just"/>
            <a:endParaRPr lang="en-US" sz="1200" dirty="0"/>
          </a:p>
          <a:p>
            <a:pPr algn="just"/>
            <a:r>
              <a:rPr lang="en-US" sz="1200" dirty="0">
                <a:solidFill>
                  <a:srgbClr val="C00000"/>
                </a:solidFill>
                <a:hlinkClick r:id="rId3"/>
              </a:rPr>
              <a:t>http://</a:t>
            </a:r>
            <a:r>
              <a:rPr lang="en-US" sz="1200" dirty="0" smtClean="0">
                <a:solidFill>
                  <a:srgbClr val="C00000"/>
                </a:solidFill>
                <a:hlinkClick r:id="rId3"/>
              </a:rPr>
              <a:t>www.mpc.mg.gov.br/wp-content/uploads/2019/08/VID-20190828-WA0024.mp4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840828" y="641130"/>
            <a:ext cx="7027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B5100"/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III.1 - VÍDEO INSTITUCIONAL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2" name="Imagem 0" descr="MPC-Logo-01-1024x102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9947" y="4157436"/>
            <a:ext cx="924053" cy="89354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519" y="1736034"/>
            <a:ext cx="2844077" cy="161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63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351280" y="1601928"/>
            <a:ext cx="404520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dirty="0" smtClean="0">
              <a:latin typeface="+mj-lt"/>
            </a:endParaRPr>
          </a:p>
          <a:p>
            <a:pPr algn="just"/>
            <a:r>
              <a:rPr lang="en-US" dirty="0">
                <a:latin typeface="+mj-lt"/>
              </a:rPr>
              <a:t>O </a:t>
            </a:r>
            <a:r>
              <a:rPr lang="en-US" dirty="0" err="1">
                <a:latin typeface="+mj-lt"/>
              </a:rPr>
              <a:t>Projeto</a:t>
            </a:r>
            <a:r>
              <a:rPr lang="en-US" dirty="0">
                <a:latin typeface="+mj-lt"/>
              </a:rPr>
              <a:t> “Café com a PG” </a:t>
            </a:r>
            <a:r>
              <a:rPr lang="en-US" dirty="0" err="1">
                <a:latin typeface="+mj-lt"/>
              </a:rPr>
              <a:t>consiste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na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realização</a:t>
            </a:r>
            <a:r>
              <a:rPr lang="en-US" dirty="0">
                <a:latin typeface="+mj-lt"/>
              </a:rPr>
              <a:t> de </a:t>
            </a:r>
            <a:r>
              <a:rPr lang="en-US" dirty="0" err="1">
                <a:latin typeface="+mj-lt"/>
              </a:rPr>
              <a:t>encontros</a:t>
            </a:r>
            <a:r>
              <a:rPr lang="en-US" dirty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periódicos</a:t>
            </a:r>
            <a:r>
              <a:rPr lang="en-US" dirty="0" smtClean="0">
                <a:latin typeface="+mj-lt"/>
              </a:rPr>
              <a:t>, </a:t>
            </a:r>
            <a:r>
              <a:rPr lang="en-US" dirty="0" err="1" smtClean="0">
                <a:latin typeface="+mj-lt"/>
              </a:rPr>
              <a:t>informais</a:t>
            </a:r>
            <a:r>
              <a:rPr lang="en-US" dirty="0" smtClean="0">
                <a:latin typeface="+mj-lt"/>
              </a:rPr>
              <a:t>, </a:t>
            </a:r>
            <a:r>
              <a:rPr lang="en-US" dirty="0">
                <a:latin typeface="+mj-lt"/>
              </a:rPr>
              <a:t>com a </a:t>
            </a:r>
            <a:r>
              <a:rPr lang="en-US" dirty="0" err="1">
                <a:latin typeface="+mj-lt"/>
              </a:rPr>
              <a:t>presença</a:t>
            </a:r>
            <a:r>
              <a:rPr lang="en-US" dirty="0">
                <a:latin typeface="+mj-lt"/>
              </a:rPr>
              <a:t> de </a:t>
            </a:r>
            <a:r>
              <a:rPr lang="en-US" dirty="0" err="1">
                <a:latin typeface="+mj-lt"/>
              </a:rPr>
              <a:t>todos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os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Procuradores</a:t>
            </a:r>
            <a:r>
              <a:rPr lang="en-US" dirty="0">
                <a:latin typeface="+mj-lt"/>
              </a:rPr>
              <a:t>, </a:t>
            </a:r>
            <a:r>
              <a:rPr lang="en-US" dirty="0" err="1" smtClean="0">
                <a:latin typeface="+mj-lt"/>
              </a:rPr>
              <a:t>visando</a:t>
            </a:r>
            <a:r>
              <a:rPr lang="en-US" dirty="0" smtClean="0">
                <a:latin typeface="+mj-lt"/>
              </a:rPr>
              <a:t> à </a:t>
            </a:r>
            <a:r>
              <a:rPr lang="en-US" dirty="0" err="1" smtClean="0">
                <a:latin typeface="+mj-lt"/>
              </a:rPr>
              <a:t>integração</a:t>
            </a:r>
            <a:r>
              <a:rPr lang="en-US" dirty="0" smtClean="0">
                <a:latin typeface="+mj-lt"/>
              </a:rPr>
              <a:t> dos </a:t>
            </a:r>
            <a:r>
              <a:rPr lang="en-US" dirty="0" err="1" smtClean="0">
                <a:latin typeface="+mj-lt"/>
              </a:rPr>
              <a:t>membros</a:t>
            </a:r>
            <a:r>
              <a:rPr lang="en-US" dirty="0" smtClean="0">
                <a:latin typeface="+mj-lt"/>
              </a:rPr>
              <a:t>, </a:t>
            </a:r>
            <a:r>
              <a:rPr lang="en-US" dirty="0" err="1" smtClean="0">
                <a:latin typeface="+mj-lt"/>
              </a:rPr>
              <a:t>ao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>
                <a:latin typeface="+mj-lt"/>
              </a:rPr>
              <a:t>compartilhamento</a:t>
            </a:r>
            <a:r>
              <a:rPr lang="en-US" dirty="0">
                <a:latin typeface="+mj-lt"/>
              </a:rPr>
              <a:t> de </a:t>
            </a:r>
            <a:r>
              <a:rPr lang="en-US" dirty="0" err="1" smtClean="0">
                <a:latin typeface="+mj-lt"/>
              </a:rPr>
              <a:t>ideias</a:t>
            </a:r>
            <a:r>
              <a:rPr lang="en-US" dirty="0" smtClean="0">
                <a:latin typeface="+mj-lt"/>
              </a:rPr>
              <a:t>, </a:t>
            </a:r>
            <a:r>
              <a:rPr lang="en-US" dirty="0" err="1" smtClean="0">
                <a:latin typeface="+mj-lt"/>
              </a:rPr>
              <a:t>bem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como</a:t>
            </a:r>
            <a:r>
              <a:rPr lang="en-US" dirty="0" smtClean="0">
                <a:latin typeface="+mj-lt"/>
              </a:rPr>
              <a:t> à </a:t>
            </a:r>
            <a:r>
              <a:rPr lang="en-US" dirty="0" err="1" smtClean="0">
                <a:latin typeface="+mj-lt"/>
              </a:rPr>
              <a:t>realização</a:t>
            </a:r>
            <a:r>
              <a:rPr lang="en-US" dirty="0" smtClean="0">
                <a:latin typeface="+mj-lt"/>
              </a:rPr>
              <a:t> de </a:t>
            </a:r>
            <a:r>
              <a:rPr lang="en-US" dirty="0" err="1">
                <a:latin typeface="+mj-lt"/>
              </a:rPr>
              <a:t>discussões</a:t>
            </a:r>
            <a:r>
              <a:rPr lang="en-US" dirty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acerca</a:t>
            </a:r>
            <a:r>
              <a:rPr lang="en-US" dirty="0" smtClean="0">
                <a:latin typeface="+mj-lt"/>
              </a:rPr>
              <a:t> </a:t>
            </a:r>
            <a:r>
              <a:rPr lang="en-US" dirty="0">
                <a:latin typeface="+mj-lt"/>
              </a:rPr>
              <a:t>de </a:t>
            </a:r>
            <a:r>
              <a:rPr lang="en-US" dirty="0" err="1">
                <a:latin typeface="+mj-lt"/>
              </a:rPr>
              <a:t>temas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gerais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afetos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ao</a:t>
            </a:r>
            <a:r>
              <a:rPr lang="en-US" dirty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MPC.</a:t>
            </a:r>
            <a:endParaRPr lang="en-US" dirty="0">
              <a:latin typeface="+mj-lt"/>
            </a:endParaRPr>
          </a:p>
          <a:p>
            <a:pPr algn="just"/>
            <a:endParaRPr lang="en-US" dirty="0" smtClean="0">
              <a:latin typeface="+mj-lt"/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856785" y="631318"/>
            <a:ext cx="72055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B5100"/>
              </a:buClr>
            </a:pP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III.2 - PROJETO CAFÉ COM A PG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1" name="Imagem 0" descr="MPC-Logo-01-1024x102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9947" y="4157436"/>
            <a:ext cx="924053" cy="89354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4" t="35647" r="1298" b="6250"/>
          <a:stretch/>
        </p:blipFill>
        <p:spPr>
          <a:xfrm>
            <a:off x="1158616" y="1470085"/>
            <a:ext cx="2673788" cy="1563004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05"/>
          <a:stretch/>
        </p:blipFill>
        <p:spPr>
          <a:xfrm>
            <a:off x="1158617" y="3222905"/>
            <a:ext cx="2673787" cy="140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61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183117" y="1313792"/>
            <a:ext cx="430924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>
                <a:latin typeface="+mj-lt"/>
              </a:rPr>
              <a:t>O MPC-MG </a:t>
            </a:r>
            <a:r>
              <a:rPr lang="en-US" sz="1600" dirty="0" err="1" smtClean="0">
                <a:latin typeface="+mj-lt"/>
              </a:rPr>
              <a:t>realizou</a:t>
            </a:r>
            <a:r>
              <a:rPr lang="en-US" sz="1600" dirty="0" smtClean="0">
                <a:latin typeface="+mj-lt"/>
              </a:rPr>
              <a:t>, </a:t>
            </a:r>
            <a:r>
              <a:rPr lang="en-US" sz="1600" dirty="0" err="1" smtClean="0">
                <a:latin typeface="+mj-lt"/>
              </a:rPr>
              <a:t>nos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 err="1" smtClean="0">
                <a:latin typeface="+mj-lt"/>
              </a:rPr>
              <a:t>dias</a:t>
            </a:r>
            <a:r>
              <a:rPr lang="en-US" sz="1600" dirty="0" smtClean="0">
                <a:latin typeface="+mj-lt"/>
              </a:rPr>
              <a:t> 27 e 28 de </a:t>
            </a:r>
            <a:r>
              <a:rPr lang="en-US" sz="1600" dirty="0" err="1" smtClean="0">
                <a:latin typeface="+mj-lt"/>
              </a:rPr>
              <a:t>maio</a:t>
            </a:r>
            <a:r>
              <a:rPr lang="en-US" sz="1600" dirty="0" smtClean="0">
                <a:latin typeface="+mj-lt"/>
              </a:rPr>
              <a:t> de 2019, o </a:t>
            </a:r>
            <a:r>
              <a:rPr lang="en-US" sz="1600" dirty="0" err="1" smtClean="0">
                <a:latin typeface="+mj-lt"/>
              </a:rPr>
              <a:t>evento</a:t>
            </a:r>
            <a:r>
              <a:rPr lang="en-US" sz="1600" dirty="0" smtClean="0">
                <a:latin typeface="+mj-lt"/>
              </a:rPr>
              <a:t> “</a:t>
            </a:r>
            <a:r>
              <a:rPr lang="en-US" sz="1600" i="1" dirty="0" smtClean="0">
                <a:latin typeface="+mj-lt"/>
              </a:rPr>
              <a:t>Compliance </a:t>
            </a:r>
            <a:r>
              <a:rPr lang="en-US" sz="1600" dirty="0" err="1" smtClean="0">
                <a:latin typeface="+mj-lt"/>
              </a:rPr>
              <a:t>estatal</a:t>
            </a:r>
            <a:r>
              <a:rPr lang="en-US" sz="1600" dirty="0" smtClean="0">
                <a:latin typeface="+mj-lt"/>
              </a:rPr>
              <a:t> – O </a:t>
            </a:r>
            <a:r>
              <a:rPr lang="en-US" sz="1600" dirty="0" err="1" smtClean="0">
                <a:latin typeface="+mj-lt"/>
              </a:rPr>
              <a:t>papel</a:t>
            </a:r>
            <a:r>
              <a:rPr lang="en-US" sz="1600" dirty="0" smtClean="0">
                <a:latin typeface="+mj-lt"/>
              </a:rPr>
              <a:t> do </a:t>
            </a:r>
            <a:r>
              <a:rPr lang="en-US" sz="1600" dirty="0" err="1" smtClean="0">
                <a:latin typeface="+mj-lt"/>
              </a:rPr>
              <a:t>Ministério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 err="1" smtClean="0">
                <a:latin typeface="+mj-lt"/>
              </a:rPr>
              <a:t>Público</a:t>
            </a:r>
            <a:r>
              <a:rPr lang="en-US" sz="1600" dirty="0" smtClean="0">
                <a:latin typeface="+mj-lt"/>
              </a:rPr>
              <a:t> de </a:t>
            </a:r>
            <a:r>
              <a:rPr lang="en-US" sz="1600" dirty="0" err="1" smtClean="0">
                <a:latin typeface="+mj-lt"/>
              </a:rPr>
              <a:t>Contas</a:t>
            </a:r>
            <a:r>
              <a:rPr lang="en-US" sz="1600" dirty="0" smtClean="0">
                <a:latin typeface="+mj-lt"/>
              </a:rPr>
              <a:t>”, </a:t>
            </a:r>
            <a:r>
              <a:rPr lang="en-US" sz="1600" dirty="0" err="1" smtClean="0">
                <a:latin typeface="+mj-lt"/>
              </a:rPr>
              <a:t>em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 err="1" smtClean="0">
                <a:latin typeface="+mj-lt"/>
              </a:rPr>
              <a:t>comemoração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 err="1" smtClean="0">
                <a:latin typeface="+mj-lt"/>
              </a:rPr>
              <a:t>aos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 err="1" smtClean="0">
                <a:latin typeface="+mj-lt"/>
              </a:rPr>
              <a:t>seus</a:t>
            </a:r>
            <a:r>
              <a:rPr lang="en-US" sz="1600" dirty="0" smtClean="0">
                <a:latin typeface="+mj-lt"/>
              </a:rPr>
              <a:t> 10 </a:t>
            </a:r>
            <a:r>
              <a:rPr lang="en-US" sz="1600" dirty="0" err="1" smtClean="0">
                <a:latin typeface="+mj-lt"/>
              </a:rPr>
              <a:t>anos</a:t>
            </a:r>
            <a:r>
              <a:rPr lang="en-US" sz="1600" dirty="0" smtClean="0">
                <a:latin typeface="+mj-lt"/>
              </a:rPr>
              <a:t> de </a:t>
            </a:r>
            <a:r>
              <a:rPr lang="en-US" sz="1600" dirty="0" err="1" smtClean="0">
                <a:latin typeface="+mj-lt"/>
              </a:rPr>
              <a:t>existência</a:t>
            </a:r>
            <a:r>
              <a:rPr lang="en-US" sz="1600" dirty="0" smtClean="0">
                <a:latin typeface="+mj-lt"/>
              </a:rPr>
              <a:t>.</a:t>
            </a:r>
          </a:p>
          <a:p>
            <a:pPr algn="just"/>
            <a:endParaRPr lang="en-US" sz="1600" dirty="0" smtClean="0">
              <a:latin typeface="+mj-lt"/>
            </a:endParaRPr>
          </a:p>
          <a:p>
            <a:pPr algn="just"/>
            <a:r>
              <a:rPr lang="pt-BR" sz="1600" dirty="0" smtClean="0">
                <a:latin typeface="+mj-lt"/>
              </a:rPr>
              <a:t>A abertura do evento ocorreu na Sala Minas Gerais, com a apresentação da Orquestra Filarmônica do Estado, estando presentes diversas autoridades de todo o país, servidores públicos e cidadãos em geral.</a:t>
            </a:r>
          </a:p>
          <a:p>
            <a:pPr algn="just"/>
            <a:endParaRPr lang="pt-BR" sz="1600" dirty="0">
              <a:latin typeface="+mj-lt"/>
            </a:endParaRPr>
          </a:p>
          <a:p>
            <a:pPr algn="just"/>
            <a:r>
              <a:rPr lang="pt-BR" sz="1600" dirty="0" smtClean="0">
                <a:latin typeface="+mj-lt"/>
              </a:rPr>
              <a:t>A palestra </a:t>
            </a:r>
            <a:r>
              <a:rPr lang="pt-BR" sz="1600" dirty="0">
                <a:latin typeface="+mj-lt"/>
              </a:rPr>
              <a:t>magna de </a:t>
            </a:r>
            <a:r>
              <a:rPr lang="pt-BR" sz="1600" dirty="0" smtClean="0">
                <a:latin typeface="+mj-lt"/>
              </a:rPr>
              <a:t>abertura foi proferida pelo </a:t>
            </a:r>
            <a:r>
              <a:rPr lang="pt-BR" sz="1600" dirty="0">
                <a:latin typeface="+mj-lt"/>
              </a:rPr>
              <a:t>Senador Antônio </a:t>
            </a:r>
            <a:r>
              <a:rPr lang="pt-BR" sz="1600" dirty="0" smtClean="0">
                <a:latin typeface="+mj-lt"/>
              </a:rPr>
              <a:t>Augusto </a:t>
            </a:r>
            <a:r>
              <a:rPr lang="pt-BR" sz="1600" dirty="0" err="1" smtClean="0">
                <a:latin typeface="+mj-lt"/>
              </a:rPr>
              <a:t>Anastasia</a:t>
            </a:r>
            <a:r>
              <a:rPr lang="pt-BR" sz="1600" dirty="0" smtClean="0">
                <a:latin typeface="+mj-lt"/>
              </a:rPr>
              <a:t>.</a:t>
            </a:r>
            <a:endParaRPr lang="en-US" sz="1600" dirty="0">
              <a:latin typeface="+mj-lt"/>
            </a:endParaRPr>
          </a:p>
        </p:txBody>
      </p:sp>
      <p:sp>
        <p:nvSpPr>
          <p:cNvPr id="8" name="TextBox 1"/>
          <p:cNvSpPr txBox="1"/>
          <p:nvPr/>
        </p:nvSpPr>
        <p:spPr>
          <a:xfrm>
            <a:off x="799243" y="641130"/>
            <a:ext cx="75307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B5100"/>
              </a:buClr>
            </a:pP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III.3 - 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EVENTO EM COMEMORAÇÃO 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AOS 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 ANOS DO MPC-MG</a:t>
            </a:r>
          </a:p>
        </p:txBody>
      </p:sp>
      <p:pic>
        <p:nvPicPr>
          <p:cNvPr id="9" name="Imagem 0" descr="MPC-Logo-01-1024x102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9947" y="4157436"/>
            <a:ext cx="924053" cy="89354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11" y="1313792"/>
            <a:ext cx="3501994" cy="343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30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8548" y="1969411"/>
            <a:ext cx="2606572" cy="1733472"/>
          </a:xfrm>
          <a:prstGeom prst="rect">
            <a:avLst/>
          </a:prstGeom>
        </p:spPr>
      </p:pic>
      <p:sp>
        <p:nvSpPr>
          <p:cNvPr id="11" name="TextBox 1"/>
          <p:cNvSpPr txBox="1"/>
          <p:nvPr/>
        </p:nvSpPr>
        <p:spPr>
          <a:xfrm>
            <a:off x="662608" y="641130"/>
            <a:ext cx="77119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B5100"/>
              </a:buClr>
            </a:pP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III.3 - EVENTO EM COMEMORAÇÃO AOS 10 ANOS DO MPC-MG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26" name="Picture 2" descr="http://www.mpc.mg.gov.br/wp-content/uploads/2019/05/IMG_7264-1024x68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70" y="1969411"/>
            <a:ext cx="2606572" cy="173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662608" y="3702883"/>
            <a:ext cx="176212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smtClean="0"/>
              <a:t>Sala Minas </a:t>
            </a:r>
            <a:r>
              <a:rPr lang="en-US" sz="1000" err="1" smtClean="0"/>
              <a:t>Gerais</a:t>
            </a:r>
            <a:endParaRPr lang="en-US" sz="1000"/>
          </a:p>
        </p:txBody>
      </p:sp>
      <p:sp>
        <p:nvSpPr>
          <p:cNvPr id="12" name="Retângulo 11"/>
          <p:cNvSpPr/>
          <p:nvPr/>
        </p:nvSpPr>
        <p:spPr>
          <a:xfrm>
            <a:off x="3648044" y="3747299"/>
            <a:ext cx="176212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smtClean="0"/>
              <a:t>Mesa de </a:t>
            </a:r>
            <a:r>
              <a:rPr lang="en-US" sz="1000" err="1" smtClean="0"/>
              <a:t>Honra</a:t>
            </a:r>
            <a:endParaRPr lang="en-US" sz="1000"/>
          </a:p>
        </p:txBody>
      </p:sp>
      <p:sp>
        <p:nvSpPr>
          <p:cNvPr id="13" name="Retângulo 12"/>
          <p:cNvSpPr/>
          <p:nvPr/>
        </p:nvSpPr>
        <p:spPr>
          <a:xfrm>
            <a:off x="6329549" y="3702883"/>
            <a:ext cx="244792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err="1" smtClean="0"/>
              <a:t>Procuradores</a:t>
            </a:r>
            <a:r>
              <a:rPr lang="en-US" sz="1000" dirty="0" smtClean="0"/>
              <a:t> do MPC-MG</a:t>
            </a:r>
            <a:endParaRPr lang="en-US" sz="1000" dirty="0"/>
          </a:p>
        </p:txBody>
      </p:sp>
      <p:pic>
        <p:nvPicPr>
          <p:cNvPr id="16" name="Imagem 0" descr="MPC-Logo-01-1024x102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9947" y="4157436"/>
            <a:ext cx="924053" cy="893547"/>
          </a:xfrm>
          <a:prstGeom prst="rect">
            <a:avLst/>
          </a:prstGeom>
        </p:spPr>
      </p:pic>
      <p:pic>
        <p:nvPicPr>
          <p:cNvPr id="3" name="Picture 2" descr="http://www.mpc.mg.gov.br/wp-content/uploads/2019/05/IMG_7278-1024x68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3" t="10975" r="5007" b="2928"/>
          <a:stretch/>
        </p:blipFill>
        <p:spPr bwMode="auto">
          <a:xfrm>
            <a:off x="6265162" y="1975288"/>
            <a:ext cx="2576698" cy="1727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391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4293791662"/>
              </p:ext>
            </p:extLst>
          </p:nvPr>
        </p:nvGraphicFramePr>
        <p:xfrm>
          <a:off x="819807" y="687352"/>
          <a:ext cx="7525905" cy="3951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/>
          <p:cNvSpPr txBox="1"/>
          <p:nvPr/>
        </p:nvSpPr>
        <p:spPr>
          <a:xfrm flipH="1">
            <a:off x="819807" y="502686"/>
            <a:ext cx="76613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2400" dirty="0">
                <a:solidFill>
                  <a:schemeClr val="tx2">
                    <a:lumMod val="75000"/>
                  </a:schemeClr>
                </a:solidFill>
              </a:rPr>
              <a:t>CONSOLIDADO DAS AÇÕES REALIZADAS PELO MPC-MG NO BIÊNIO 2018/2020 </a:t>
            </a:r>
          </a:p>
        </p:txBody>
      </p:sp>
      <p:pic>
        <p:nvPicPr>
          <p:cNvPr id="10" name="Imagem 0" descr="MPC-Logo-01-1024x1024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9947" y="4157436"/>
            <a:ext cx="924053" cy="89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63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56690" y="1313792"/>
            <a:ext cx="412407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600" dirty="0" smtClean="0">
                <a:latin typeface="+mj-lt"/>
              </a:rPr>
              <a:t>O </a:t>
            </a:r>
            <a:r>
              <a:rPr lang="pt-BR" sz="1600" dirty="0">
                <a:latin typeface="+mj-lt"/>
              </a:rPr>
              <a:t>segundo </a:t>
            </a:r>
            <a:r>
              <a:rPr lang="pt-BR" sz="1600" dirty="0" smtClean="0">
                <a:latin typeface="+mj-lt"/>
              </a:rPr>
              <a:t>dia do </a:t>
            </a:r>
            <a:r>
              <a:rPr lang="pt-BR" sz="1600" dirty="0">
                <a:latin typeface="+mj-lt"/>
              </a:rPr>
              <a:t>evento foi realizado no Teatro Francisco </a:t>
            </a:r>
            <a:r>
              <a:rPr lang="pt-BR" sz="1600" dirty="0" smtClean="0">
                <a:latin typeface="+mj-lt"/>
              </a:rPr>
              <a:t>Nunes e teve a participação de diversos palestrantes e debatedores, que trataram do tema central do evento. </a:t>
            </a:r>
          </a:p>
          <a:p>
            <a:pPr algn="just"/>
            <a:endParaRPr lang="pt-BR" sz="1600" dirty="0">
              <a:latin typeface="+mj-lt"/>
            </a:endParaRPr>
          </a:p>
          <a:p>
            <a:pPr algn="just"/>
            <a:r>
              <a:rPr lang="pt-BR" sz="1600" dirty="0" smtClean="0">
                <a:latin typeface="+mj-lt"/>
              </a:rPr>
              <a:t>Houve, também, a apresentação da Banda da Marinha e palestra </a:t>
            </a:r>
            <a:r>
              <a:rPr lang="pt-BR" sz="1600" dirty="0">
                <a:latin typeface="+mj-lt"/>
              </a:rPr>
              <a:t>da jornalista mineira Leila </a:t>
            </a:r>
            <a:r>
              <a:rPr lang="pt-BR" sz="1600" dirty="0" smtClean="0">
                <a:latin typeface="+mj-lt"/>
              </a:rPr>
              <a:t>Ferreira</a:t>
            </a:r>
            <a:r>
              <a:rPr lang="pt-BR" dirty="0" smtClean="0">
                <a:latin typeface="+mj-lt"/>
              </a:rPr>
              <a:t>.</a:t>
            </a:r>
          </a:p>
          <a:p>
            <a:pPr algn="just"/>
            <a:endParaRPr lang="pt-BR" dirty="0">
              <a:latin typeface="+mj-lt"/>
            </a:endParaRPr>
          </a:p>
          <a:p>
            <a:pPr algn="just"/>
            <a:r>
              <a:rPr lang="pt-BR" sz="1600" dirty="0" smtClean="0">
                <a:latin typeface="+mj-lt"/>
              </a:rPr>
              <a:t>O evento foi prestigiado por </a:t>
            </a:r>
            <a:r>
              <a:rPr lang="pt-BR" sz="1600" dirty="0">
                <a:latin typeface="+mj-lt"/>
              </a:rPr>
              <a:t>diversas </a:t>
            </a:r>
            <a:r>
              <a:rPr lang="pt-BR" sz="1600" dirty="0" smtClean="0">
                <a:latin typeface="+mj-lt"/>
              </a:rPr>
              <a:t>autoridades de todo o país, servidores públicos, profissionais do Direito, acadêmicos de várias áreas e cidadãos em geral.</a:t>
            </a:r>
            <a:endParaRPr lang="pt-BR" sz="1600" dirty="0">
              <a:latin typeface="+mj-lt"/>
            </a:endParaRPr>
          </a:p>
          <a:p>
            <a:pPr algn="just"/>
            <a:endParaRPr lang="en-US" dirty="0">
              <a:latin typeface="+mj-lt"/>
            </a:endParaRPr>
          </a:p>
        </p:txBody>
      </p:sp>
      <p:sp>
        <p:nvSpPr>
          <p:cNvPr id="8" name="TextBox 1"/>
          <p:cNvSpPr txBox="1"/>
          <p:nvPr/>
        </p:nvSpPr>
        <p:spPr>
          <a:xfrm>
            <a:off x="882869" y="641130"/>
            <a:ext cx="74978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B5100"/>
              </a:buClr>
            </a:pP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III.3 - 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EVENTO EM COMEMORAÇÃO 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AOS 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 ANOS DO MPC-MG</a:t>
            </a:r>
          </a:p>
        </p:txBody>
      </p:sp>
      <p:pic>
        <p:nvPicPr>
          <p:cNvPr id="10" name="Imagem 0" descr="MPC-Logo-01-1024x102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9947" y="4157436"/>
            <a:ext cx="924053" cy="89354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11" y="1313792"/>
            <a:ext cx="3501994" cy="343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2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1329" y="2046576"/>
            <a:ext cx="2635160" cy="1752484"/>
          </a:xfrm>
          <a:prstGeom prst="rect">
            <a:avLst/>
          </a:prstGeom>
        </p:spPr>
      </p:pic>
      <p:sp>
        <p:nvSpPr>
          <p:cNvPr id="11" name="TextBox 1"/>
          <p:cNvSpPr txBox="1"/>
          <p:nvPr/>
        </p:nvSpPr>
        <p:spPr>
          <a:xfrm>
            <a:off x="861848" y="641130"/>
            <a:ext cx="75127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B5100"/>
              </a:buClr>
            </a:pP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III.3- EVENTO EM COMEMORAÇÃO AOS 10 ANOS DO MPC-MG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050" name="Picture 2" descr="http://www.mpc.mg.gov.br/wp-content/uploads/2019/05/10-anos-MPC-por-Thiago-Rios-Gomes-28-05-2019-66-1024x68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38" y="2046576"/>
            <a:ext cx="2582140" cy="171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ângulo 11"/>
          <p:cNvSpPr/>
          <p:nvPr/>
        </p:nvSpPr>
        <p:spPr>
          <a:xfrm>
            <a:off x="6292434" y="3893980"/>
            <a:ext cx="25929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000" smtClean="0"/>
              <a:t>Procuradora-Geral </a:t>
            </a:r>
            <a:r>
              <a:rPr lang="pt-BR" sz="1000" err="1"/>
              <a:t>Elke</a:t>
            </a:r>
            <a:r>
              <a:rPr lang="pt-BR" sz="1000"/>
              <a:t> Moura e Jornalista Leila Ferreira</a:t>
            </a:r>
            <a:endParaRPr lang="en-US" sz="1000"/>
          </a:p>
        </p:txBody>
      </p:sp>
      <p:sp>
        <p:nvSpPr>
          <p:cNvPr id="13" name="Retângulo 12"/>
          <p:cNvSpPr/>
          <p:nvPr/>
        </p:nvSpPr>
        <p:spPr>
          <a:xfrm>
            <a:off x="3697309" y="3882147"/>
            <a:ext cx="176212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err="1" smtClean="0"/>
              <a:t>Teatro</a:t>
            </a:r>
            <a:r>
              <a:rPr lang="en-US" sz="1000" smtClean="0"/>
              <a:t> Francisco </a:t>
            </a:r>
            <a:r>
              <a:rPr lang="en-US" sz="1000" err="1" smtClean="0"/>
              <a:t>Nunes</a:t>
            </a:r>
            <a:endParaRPr lang="en-US" sz="1000"/>
          </a:p>
        </p:txBody>
      </p:sp>
      <p:sp>
        <p:nvSpPr>
          <p:cNvPr id="14" name="Retângulo 13"/>
          <p:cNvSpPr/>
          <p:nvPr/>
        </p:nvSpPr>
        <p:spPr>
          <a:xfrm>
            <a:off x="525974" y="3882146"/>
            <a:ext cx="176212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smtClean="0"/>
              <a:t>Banda da  </a:t>
            </a:r>
            <a:r>
              <a:rPr lang="en-US" sz="1000" err="1" smtClean="0"/>
              <a:t>Marinha</a:t>
            </a:r>
            <a:endParaRPr lang="en-US" sz="1000"/>
          </a:p>
        </p:txBody>
      </p:sp>
      <p:pic>
        <p:nvPicPr>
          <p:cNvPr id="17" name="Imagem 0" descr="MPC-Logo-01-1024x102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9947" y="4157436"/>
            <a:ext cx="924053" cy="89354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258" y="2059613"/>
            <a:ext cx="2609171" cy="173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69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56785" y="1686732"/>
            <a:ext cx="752919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dirty="0" smtClean="0">
              <a:latin typeface="+mj-lt"/>
            </a:endParaRPr>
          </a:p>
          <a:p>
            <a:pPr algn="just"/>
            <a:r>
              <a:rPr lang="en-US" dirty="0" smtClean="0">
                <a:latin typeface="+mj-lt"/>
              </a:rPr>
              <a:t>O </a:t>
            </a:r>
            <a:r>
              <a:rPr lang="en-US" dirty="0" err="1" smtClean="0">
                <a:latin typeface="+mj-lt"/>
              </a:rPr>
              <a:t>Projeto</a:t>
            </a:r>
            <a:r>
              <a:rPr lang="en-US" dirty="0" smtClean="0">
                <a:latin typeface="+mj-lt"/>
              </a:rPr>
              <a:t> “</a:t>
            </a:r>
            <a:r>
              <a:rPr lang="en-US" dirty="0" err="1" smtClean="0">
                <a:latin typeface="+mj-lt"/>
              </a:rPr>
              <a:t>Conhecendo</a:t>
            </a:r>
            <a:r>
              <a:rPr lang="en-US" dirty="0" smtClean="0">
                <a:latin typeface="+mj-lt"/>
              </a:rPr>
              <a:t> o MPC” </a:t>
            </a:r>
            <a:r>
              <a:rPr lang="en-US" dirty="0" err="1" smtClean="0">
                <a:latin typeface="+mj-lt"/>
              </a:rPr>
              <a:t>consiste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na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realização</a:t>
            </a:r>
            <a:r>
              <a:rPr lang="en-US" dirty="0" smtClean="0">
                <a:latin typeface="+mj-lt"/>
              </a:rPr>
              <a:t> de palestras </a:t>
            </a:r>
            <a:r>
              <a:rPr lang="en-US" dirty="0" err="1">
                <a:latin typeface="+mj-lt"/>
              </a:rPr>
              <a:t>em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instituições</a:t>
            </a:r>
            <a:r>
              <a:rPr lang="en-US" dirty="0">
                <a:latin typeface="+mj-lt"/>
              </a:rPr>
              <a:t> de </a:t>
            </a:r>
            <a:r>
              <a:rPr lang="en-US" dirty="0" err="1" smtClean="0">
                <a:latin typeface="+mj-lt"/>
              </a:rPr>
              <a:t>ensino</a:t>
            </a:r>
            <a:r>
              <a:rPr lang="en-US" dirty="0" smtClean="0">
                <a:latin typeface="+mj-lt"/>
              </a:rPr>
              <a:t> de </a:t>
            </a:r>
            <a:r>
              <a:rPr lang="en-US" dirty="0" err="1" smtClean="0">
                <a:latin typeface="+mj-lt"/>
              </a:rPr>
              <a:t>todos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os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níveis</a:t>
            </a:r>
            <a:r>
              <a:rPr lang="en-US" dirty="0" smtClean="0">
                <a:latin typeface="+mj-lt"/>
              </a:rPr>
              <a:t>, </a:t>
            </a:r>
            <a:r>
              <a:rPr lang="en-US" dirty="0" err="1" smtClean="0">
                <a:latin typeface="+mj-lt"/>
              </a:rPr>
              <a:t>públicas</a:t>
            </a:r>
            <a:r>
              <a:rPr lang="en-US" dirty="0" smtClean="0">
                <a:latin typeface="+mj-lt"/>
              </a:rPr>
              <a:t> e </a:t>
            </a:r>
            <a:r>
              <a:rPr lang="en-US" dirty="0" err="1" smtClean="0">
                <a:latin typeface="+mj-lt"/>
              </a:rPr>
              <a:t>privadas</a:t>
            </a:r>
            <a:r>
              <a:rPr lang="en-US" dirty="0" smtClean="0">
                <a:latin typeface="+mj-lt"/>
              </a:rPr>
              <a:t>, </a:t>
            </a:r>
            <a:r>
              <a:rPr lang="en-US" dirty="0" err="1" smtClean="0">
                <a:latin typeface="+mj-lt"/>
              </a:rPr>
              <a:t>proferidas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>
                <a:latin typeface="+mj-lt"/>
              </a:rPr>
              <a:t>pelos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próprios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membros</a:t>
            </a:r>
            <a:r>
              <a:rPr lang="en-US" dirty="0">
                <a:latin typeface="+mj-lt"/>
              </a:rPr>
              <a:t> do </a:t>
            </a:r>
            <a:r>
              <a:rPr lang="en-US" dirty="0" smtClean="0">
                <a:latin typeface="+mj-lt"/>
              </a:rPr>
              <a:t>MPC-MG, com o </a:t>
            </a:r>
            <a:r>
              <a:rPr lang="en-US" dirty="0" err="1">
                <a:latin typeface="+mj-lt"/>
              </a:rPr>
              <a:t>intuito</a:t>
            </a:r>
            <a:r>
              <a:rPr lang="en-US" dirty="0">
                <a:latin typeface="+mj-lt"/>
              </a:rPr>
              <a:t> de </a:t>
            </a:r>
            <a:r>
              <a:rPr lang="en-US" dirty="0" err="1">
                <a:latin typeface="+mj-lt"/>
              </a:rPr>
              <a:t>divulgar</a:t>
            </a:r>
            <a:r>
              <a:rPr lang="en-US" dirty="0">
                <a:latin typeface="+mj-lt"/>
              </a:rPr>
              <a:t> o </a:t>
            </a:r>
            <a:r>
              <a:rPr lang="en-US" dirty="0" err="1" smtClean="0">
                <a:latin typeface="+mj-lt"/>
              </a:rPr>
              <a:t>trabalho</a:t>
            </a:r>
            <a:r>
              <a:rPr lang="en-US" dirty="0" smtClean="0">
                <a:latin typeface="+mj-lt"/>
              </a:rPr>
              <a:t> de </a:t>
            </a:r>
            <a:r>
              <a:rPr lang="en-US" dirty="0" err="1" smtClean="0">
                <a:latin typeface="+mj-lt"/>
              </a:rPr>
              <a:t>competência</a:t>
            </a:r>
            <a:r>
              <a:rPr lang="en-US" dirty="0" smtClean="0">
                <a:latin typeface="+mj-lt"/>
              </a:rPr>
              <a:t> do </a:t>
            </a:r>
            <a:r>
              <a:rPr lang="en-US" dirty="0" err="1" smtClean="0">
                <a:latin typeface="+mj-lt"/>
              </a:rPr>
              <a:t>Ministério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>
                <a:latin typeface="+mj-lt"/>
              </a:rPr>
              <a:t>Público</a:t>
            </a:r>
            <a:r>
              <a:rPr lang="en-US" dirty="0">
                <a:latin typeface="+mj-lt"/>
              </a:rPr>
              <a:t> de </a:t>
            </a:r>
            <a:r>
              <a:rPr lang="en-US" dirty="0" err="1" smtClean="0">
                <a:latin typeface="+mj-lt"/>
              </a:rPr>
              <a:t>Contas</a:t>
            </a:r>
            <a:r>
              <a:rPr lang="en-US" dirty="0" smtClean="0">
                <a:latin typeface="+mj-lt"/>
              </a:rPr>
              <a:t>, </a:t>
            </a:r>
            <a:r>
              <a:rPr lang="en-US" dirty="0" err="1" smtClean="0">
                <a:latin typeface="+mj-lt"/>
              </a:rPr>
              <a:t>bem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como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sua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inserção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na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estrutura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orgânica</a:t>
            </a:r>
            <a:r>
              <a:rPr lang="en-US" dirty="0" smtClean="0">
                <a:latin typeface="+mj-lt"/>
              </a:rPr>
              <a:t> do Estado </a:t>
            </a:r>
            <a:r>
              <a:rPr lang="en-US" dirty="0" err="1" smtClean="0">
                <a:latin typeface="+mj-lt"/>
              </a:rPr>
              <a:t>Democrático</a:t>
            </a:r>
            <a:r>
              <a:rPr lang="en-US" dirty="0" smtClean="0">
                <a:latin typeface="+mj-lt"/>
              </a:rPr>
              <a:t> de </a:t>
            </a:r>
            <a:r>
              <a:rPr lang="en-US" dirty="0" err="1" smtClean="0">
                <a:latin typeface="+mj-lt"/>
              </a:rPr>
              <a:t>Direito</a:t>
            </a:r>
            <a:r>
              <a:rPr lang="en-US" dirty="0" smtClean="0">
                <a:latin typeface="+mj-lt"/>
              </a:rPr>
              <a:t>.</a:t>
            </a:r>
          </a:p>
          <a:p>
            <a:pPr algn="just"/>
            <a:endParaRPr lang="en-US" dirty="0" smtClean="0">
              <a:latin typeface="+mj-lt"/>
            </a:endParaRPr>
          </a:p>
          <a:p>
            <a:pPr algn="ctr"/>
            <a:r>
              <a:rPr lang="en-US" b="1" dirty="0" smtClean="0">
                <a:latin typeface="+mj-lt"/>
              </a:rPr>
              <a:t>SER CONHECIDO PARA SER RECONHECIDO!</a:t>
            </a:r>
            <a:endParaRPr lang="en-US" b="1" dirty="0">
              <a:latin typeface="+mj-lt"/>
            </a:endParaRPr>
          </a:p>
          <a:p>
            <a:pPr algn="just"/>
            <a:endParaRPr lang="en-US" sz="800" dirty="0" smtClean="0">
              <a:latin typeface="+mj-lt"/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856785" y="631318"/>
            <a:ext cx="72055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B5100"/>
              </a:buClr>
            </a:pP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III.4 - PROJETO CONHECENDO O MPC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1" name="Imagem 0" descr="MPC-Logo-01-1024x102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9947" y="4157436"/>
            <a:ext cx="924053" cy="89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76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40828" y="1311355"/>
            <a:ext cx="753704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latin typeface="+mj-lt"/>
              </a:rPr>
              <a:t>Data: 01/10/2018</a:t>
            </a:r>
          </a:p>
          <a:p>
            <a:pPr algn="just"/>
            <a:endParaRPr lang="en-US" sz="800" dirty="0" smtClean="0">
              <a:latin typeface="+mj-lt"/>
            </a:endParaRPr>
          </a:p>
          <a:p>
            <a:pPr algn="just"/>
            <a:r>
              <a:rPr lang="en-US" dirty="0" smtClean="0">
                <a:latin typeface="+mj-lt"/>
              </a:rPr>
              <a:t>O </a:t>
            </a:r>
            <a:r>
              <a:rPr lang="en-US" dirty="0" err="1" smtClean="0">
                <a:latin typeface="+mj-lt"/>
              </a:rPr>
              <a:t>Procurador</a:t>
            </a:r>
            <a:r>
              <a:rPr lang="en-US" dirty="0" smtClean="0">
                <a:latin typeface="+mj-lt"/>
              </a:rPr>
              <a:t> Daniel de </a:t>
            </a:r>
            <a:r>
              <a:rPr lang="en-US" dirty="0" err="1" smtClean="0">
                <a:latin typeface="+mj-lt"/>
              </a:rPr>
              <a:t>Carvalho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Guimarães</a:t>
            </a:r>
            <a:r>
              <a:rPr lang="en-US" dirty="0" smtClean="0">
                <a:latin typeface="+mj-lt"/>
              </a:rPr>
              <a:t>, </a:t>
            </a:r>
            <a:r>
              <a:rPr lang="en-US" dirty="0" err="1" smtClean="0">
                <a:latin typeface="+mj-lt"/>
              </a:rPr>
              <a:t>juntamente</a:t>
            </a:r>
            <a:r>
              <a:rPr lang="en-US" dirty="0" smtClean="0">
                <a:latin typeface="+mj-lt"/>
              </a:rPr>
              <a:t> com o </a:t>
            </a:r>
            <a:r>
              <a:rPr lang="en-US" dirty="0">
                <a:latin typeface="+mj-lt"/>
              </a:rPr>
              <a:t>Promotor de </a:t>
            </a:r>
            <a:r>
              <a:rPr lang="en-US" dirty="0" err="1">
                <a:latin typeface="+mj-lt"/>
              </a:rPr>
              <a:t>Justiça</a:t>
            </a:r>
            <a:r>
              <a:rPr lang="en-US" dirty="0">
                <a:latin typeface="+mj-lt"/>
              </a:rPr>
              <a:t> José Carlos </a:t>
            </a:r>
            <a:r>
              <a:rPr lang="en-US" dirty="0" err="1">
                <a:latin typeface="+mj-lt"/>
              </a:rPr>
              <a:t>Fernandes</a:t>
            </a:r>
            <a:r>
              <a:rPr lang="en-US" dirty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Júnior</a:t>
            </a:r>
            <a:r>
              <a:rPr lang="en-US" dirty="0" smtClean="0">
                <a:latin typeface="+mj-lt"/>
              </a:rPr>
              <a:t>, </a:t>
            </a:r>
            <a:r>
              <a:rPr lang="en-US" dirty="0" err="1" smtClean="0">
                <a:latin typeface="+mj-lt"/>
              </a:rPr>
              <a:t>fizeram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>
                <a:latin typeface="+mj-lt"/>
              </a:rPr>
              <a:t>apresentação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sobre</a:t>
            </a:r>
            <a:r>
              <a:rPr lang="en-US" dirty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a </a:t>
            </a:r>
            <a:r>
              <a:rPr lang="en-US" dirty="0" err="1" smtClean="0">
                <a:latin typeface="+mj-lt"/>
              </a:rPr>
              <a:t>atuação</a:t>
            </a:r>
            <a:r>
              <a:rPr lang="en-US" dirty="0" smtClean="0">
                <a:latin typeface="+mj-lt"/>
              </a:rPr>
              <a:t> do MPC-MG e do MPMG </a:t>
            </a:r>
            <a:r>
              <a:rPr lang="en-US" dirty="0">
                <a:latin typeface="+mj-lt"/>
              </a:rPr>
              <a:t>no </a:t>
            </a:r>
            <a:r>
              <a:rPr lang="en-US" dirty="0" err="1">
                <a:latin typeface="+mj-lt"/>
              </a:rPr>
              <a:t>combate</a:t>
            </a:r>
            <a:r>
              <a:rPr lang="en-US" dirty="0">
                <a:latin typeface="+mj-lt"/>
              </a:rPr>
              <a:t> à </a:t>
            </a:r>
            <a:r>
              <a:rPr lang="en-US" dirty="0" err="1">
                <a:latin typeface="+mj-lt"/>
              </a:rPr>
              <a:t>corrupção</a:t>
            </a:r>
            <a:r>
              <a:rPr lang="en-US" dirty="0">
                <a:latin typeface="+mj-lt"/>
              </a:rPr>
              <a:t> para </a:t>
            </a:r>
            <a:r>
              <a:rPr lang="en-US" dirty="0" err="1">
                <a:latin typeface="+mj-lt"/>
              </a:rPr>
              <a:t>turmas</a:t>
            </a:r>
            <a:r>
              <a:rPr lang="en-US" dirty="0">
                <a:latin typeface="+mj-lt"/>
              </a:rPr>
              <a:t> do 8º </a:t>
            </a:r>
            <a:r>
              <a:rPr lang="en-US" dirty="0" err="1">
                <a:latin typeface="+mj-lt"/>
              </a:rPr>
              <a:t>período</a:t>
            </a:r>
            <a:r>
              <a:rPr lang="en-US" dirty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de </a:t>
            </a:r>
            <a:r>
              <a:rPr lang="en-US" dirty="0" err="1" smtClean="0">
                <a:latin typeface="+mj-lt"/>
              </a:rPr>
              <a:t>Direito</a:t>
            </a:r>
            <a:r>
              <a:rPr lang="en-US" dirty="0" smtClean="0">
                <a:latin typeface="+mj-lt"/>
              </a:rPr>
              <a:t> da UFMG. </a:t>
            </a:r>
            <a:endParaRPr lang="en-US" dirty="0"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649" y="3049661"/>
            <a:ext cx="2448053" cy="1362720"/>
          </a:xfrm>
          <a:prstGeom prst="rect">
            <a:avLst/>
          </a:prstGeom>
        </p:spPr>
      </p:pic>
      <p:sp>
        <p:nvSpPr>
          <p:cNvPr id="10" name="TextBox 1"/>
          <p:cNvSpPr txBox="1"/>
          <p:nvPr/>
        </p:nvSpPr>
        <p:spPr>
          <a:xfrm>
            <a:off x="840828" y="641130"/>
            <a:ext cx="70272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B5100"/>
              </a:buClr>
            </a:pP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III.4 - PROJETO CONHECENDO O MPC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2" name="Imagem 0" descr="MPC-Logo-01-1024x102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9947" y="4157436"/>
            <a:ext cx="924053" cy="893547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432" y="2981740"/>
            <a:ext cx="3064808" cy="143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04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241" y="1813005"/>
            <a:ext cx="3776615" cy="212434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12035" y="1571267"/>
            <a:ext cx="3465838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mtClean="0">
                <a:latin typeface="+mj-lt"/>
              </a:rPr>
              <a:t>Data: 07/10/2019</a:t>
            </a:r>
          </a:p>
          <a:p>
            <a:pPr algn="just"/>
            <a:endParaRPr lang="en-US" sz="800" smtClean="0">
              <a:latin typeface="+mj-lt"/>
            </a:endParaRPr>
          </a:p>
          <a:p>
            <a:pPr algn="just"/>
            <a:r>
              <a:rPr lang="en-US" smtClean="0">
                <a:latin typeface="+mj-lt"/>
              </a:rPr>
              <a:t>A Procuradora Cristina de Andrade </a:t>
            </a:r>
            <a:r>
              <a:rPr lang="en-US" err="1">
                <a:latin typeface="+mj-lt"/>
              </a:rPr>
              <a:t>Melo</a:t>
            </a:r>
            <a:r>
              <a:rPr lang="en-US">
                <a:latin typeface="+mj-lt"/>
              </a:rPr>
              <a:t> </a:t>
            </a:r>
            <a:r>
              <a:rPr lang="en-US" err="1">
                <a:latin typeface="+mj-lt"/>
              </a:rPr>
              <a:t>ministrou</a:t>
            </a:r>
            <a:r>
              <a:rPr lang="en-US">
                <a:latin typeface="+mj-lt"/>
              </a:rPr>
              <a:t> aula </a:t>
            </a:r>
            <a:r>
              <a:rPr lang="en-US" err="1">
                <a:latin typeface="+mj-lt"/>
              </a:rPr>
              <a:t>sobre</a:t>
            </a:r>
            <a:r>
              <a:rPr lang="en-US">
                <a:latin typeface="+mj-lt"/>
              </a:rPr>
              <a:t> as “</a:t>
            </a:r>
            <a:r>
              <a:rPr lang="en-US" err="1">
                <a:latin typeface="+mj-lt"/>
              </a:rPr>
              <a:t>Competências</a:t>
            </a:r>
            <a:r>
              <a:rPr lang="en-US">
                <a:latin typeface="+mj-lt"/>
              </a:rPr>
              <a:t> </a:t>
            </a:r>
            <a:r>
              <a:rPr lang="en-US" err="1">
                <a:latin typeface="+mj-lt"/>
              </a:rPr>
              <a:t>Constitucionais</a:t>
            </a:r>
            <a:r>
              <a:rPr lang="en-US">
                <a:latin typeface="+mj-lt"/>
              </a:rPr>
              <a:t> do Tribunal de </a:t>
            </a:r>
            <a:r>
              <a:rPr lang="en-US" err="1">
                <a:latin typeface="+mj-lt"/>
              </a:rPr>
              <a:t>Contas</a:t>
            </a:r>
            <a:r>
              <a:rPr lang="en-US">
                <a:latin typeface="+mj-lt"/>
              </a:rPr>
              <a:t> e do </a:t>
            </a:r>
            <a:r>
              <a:rPr lang="en-US" err="1">
                <a:latin typeface="+mj-lt"/>
              </a:rPr>
              <a:t>Ministério</a:t>
            </a:r>
            <a:r>
              <a:rPr lang="en-US">
                <a:latin typeface="+mj-lt"/>
              </a:rPr>
              <a:t> </a:t>
            </a:r>
            <a:r>
              <a:rPr lang="en-US" err="1">
                <a:latin typeface="+mj-lt"/>
              </a:rPr>
              <a:t>Público</a:t>
            </a:r>
            <a:r>
              <a:rPr lang="en-US">
                <a:latin typeface="+mj-lt"/>
              </a:rPr>
              <a:t> de </a:t>
            </a:r>
            <a:r>
              <a:rPr lang="en-US" err="1">
                <a:latin typeface="+mj-lt"/>
              </a:rPr>
              <a:t>Contas</a:t>
            </a:r>
            <a:r>
              <a:rPr lang="en-US">
                <a:latin typeface="+mj-lt"/>
              </a:rPr>
              <a:t>”, para </a:t>
            </a:r>
            <a:r>
              <a:rPr lang="en-US" err="1">
                <a:latin typeface="+mj-lt"/>
              </a:rPr>
              <a:t>alunos</a:t>
            </a:r>
            <a:r>
              <a:rPr lang="en-US">
                <a:latin typeface="+mj-lt"/>
              </a:rPr>
              <a:t> do </a:t>
            </a:r>
            <a:r>
              <a:rPr lang="en-US" err="1">
                <a:latin typeface="+mj-lt"/>
              </a:rPr>
              <a:t>curso</a:t>
            </a:r>
            <a:r>
              <a:rPr lang="en-US">
                <a:latin typeface="+mj-lt"/>
              </a:rPr>
              <a:t> de </a:t>
            </a:r>
            <a:r>
              <a:rPr lang="en-US" err="1">
                <a:latin typeface="+mj-lt"/>
              </a:rPr>
              <a:t>Direito</a:t>
            </a:r>
            <a:r>
              <a:rPr lang="en-US">
                <a:latin typeface="+mj-lt"/>
              </a:rPr>
              <a:t> da </a:t>
            </a:r>
            <a:r>
              <a:rPr lang="en-US" err="1">
                <a:latin typeface="+mj-lt"/>
              </a:rPr>
              <a:t>Faculdade</a:t>
            </a:r>
            <a:r>
              <a:rPr lang="en-US">
                <a:latin typeface="+mj-lt"/>
              </a:rPr>
              <a:t> </a:t>
            </a:r>
            <a:r>
              <a:rPr lang="en-US" err="1" smtClean="0">
                <a:latin typeface="+mj-lt"/>
              </a:rPr>
              <a:t>Promove</a:t>
            </a:r>
            <a:r>
              <a:rPr lang="en-US" smtClean="0">
                <a:latin typeface="+mj-lt"/>
              </a:rPr>
              <a:t>.</a:t>
            </a:r>
            <a:endParaRPr lang="en-US"/>
          </a:p>
        </p:txBody>
      </p:sp>
      <p:sp>
        <p:nvSpPr>
          <p:cNvPr id="7" name="TextBox 1"/>
          <p:cNvSpPr txBox="1"/>
          <p:nvPr/>
        </p:nvSpPr>
        <p:spPr>
          <a:xfrm>
            <a:off x="819807" y="641130"/>
            <a:ext cx="7048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B5100"/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III.4 - PROJETO CONHECENDO O MPC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1" name="Imagem 0" descr="MPC-Logo-01-1024x102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9947" y="4157436"/>
            <a:ext cx="924053" cy="89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50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912035" y="1571267"/>
            <a:ext cx="34658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mtClean="0">
              <a:latin typeface="+mj-lt"/>
            </a:endParaRPr>
          </a:p>
          <a:p>
            <a:pPr algn="just"/>
            <a:endParaRPr lang="en-US"/>
          </a:p>
        </p:txBody>
      </p:sp>
      <p:sp>
        <p:nvSpPr>
          <p:cNvPr id="4" name="Retângulo 3"/>
          <p:cNvSpPr/>
          <p:nvPr/>
        </p:nvSpPr>
        <p:spPr>
          <a:xfrm>
            <a:off x="866480" y="1396784"/>
            <a:ext cx="751139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 smtClean="0">
                <a:solidFill>
                  <a:schemeClr val="tx1"/>
                </a:solidFill>
                <a:latin typeface="+mj-lt"/>
              </a:rPr>
              <a:t>O MPC-MG, </a:t>
            </a:r>
            <a:r>
              <a:rPr lang="en-US" dirty="0" err="1" smtClean="0">
                <a:solidFill>
                  <a:schemeClr val="tx1"/>
                </a:solidFill>
                <a:latin typeface="+mj-lt"/>
              </a:rPr>
              <a:t>representado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+mj-lt"/>
              </a:rPr>
              <a:t>por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+mj-lt"/>
              </a:rPr>
              <a:t>sua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+mj-lt"/>
              </a:rPr>
              <a:t>Procuradora-Geral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+mj-lt"/>
              </a:rPr>
              <a:t>ou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+mj-lt"/>
              </a:rPr>
              <a:t>por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+mj-lt"/>
              </a:rPr>
              <a:t>Procurador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+mj-lt"/>
              </a:rPr>
              <a:t>especialmente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+mj-lt"/>
              </a:rPr>
              <a:t>designado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, </a:t>
            </a:r>
            <a:r>
              <a:rPr lang="en-US" dirty="0" err="1" smtClean="0">
                <a:solidFill>
                  <a:schemeClr val="tx1"/>
                </a:solidFill>
                <a:latin typeface="+mj-lt"/>
              </a:rPr>
              <a:t>compareceu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+mj-lt"/>
              </a:rPr>
              <a:t>em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+mj-lt"/>
              </a:rPr>
              <a:t>diversos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+mj-lt"/>
              </a:rPr>
              <a:t>eventos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+mj-lt"/>
              </a:rPr>
              <a:t>oficiais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+mj-lt"/>
              </a:rPr>
              <a:t>em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 outros </a:t>
            </a:r>
            <a:r>
              <a:rPr lang="en-US" dirty="0" err="1" smtClean="0">
                <a:solidFill>
                  <a:schemeClr val="tx1"/>
                </a:solidFill>
                <a:latin typeface="+mj-lt"/>
              </a:rPr>
              <a:t>órgãos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 e </a:t>
            </a:r>
            <a:r>
              <a:rPr lang="en-US" dirty="0" err="1" smtClean="0">
                <a:solidFill>
                  <a:schemeClr val="tx1"/>
                </a:solidFill>
                <a:latin typeface="+mj-lt"/>
              </a:rPr>
              <a:t>entidades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+mj-lt"/>
              </a:rPr>
              <a:t>públicas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, </a:t>
            </a:r>
            <a:r>
              <a:rPr lang="en-US" dirty="0" err="1" smtClean="0">
                <a:solidFill>
                  <a:schemeClr val="tx1"/>
                </a:solidFill>
                <a:latin typeface="+mj-lt"/>
              </a:rPr>
              <a:t>em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+mj-lt"/>
              </a:rPr>
              <a:t>vários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+mj-lt"/>
              </a:rPr>
              <a:t>Estados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, </a:t>
            </a:r>
            <a:r>
              <a:rPr lang="en-US" dirty="0" err="1" smtClean="0">
                <a:solidFill>
                  <a:schemeClr val="tx1"/>
                </a:solidFill>
                <a:latin typeface="+mj-lt"/>
              </a:rPr>
              <a:t>buscando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demonstrar</a:t>
            </a:r>
            <a:r>
              <a:rPr lang="en-US" dirty="0" smtClean="0">
                <a:latin typeface="+mj-lt"/>
              </a:rPr>
              <a:t> o </a:t>
            </a:r>
            <a:r>
              <a:rPr lang="en-US" dirty="0" err="1" smtClean="0">
                <a:latin typeface="+mj-lt"/>
              </a:rPr>
              <a:t>seu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compromisso</a:t>
            </a:r>
            <a:r>
              <a:rPr lang="en-US" dirty="0" smtClean="0">
                <a:latin typeface="+mj-lt"/>
              </a:rPr>
              <a:t> e </a:t>
            </a:r>
            <a:r>
              <a:rPr lang="en-US" dirty="0" err="1" smtClean="0">
                <a:latin typeface="+mj-lt"/>
              </a:rPr>
              <a:t>engajamento</a:t>
            </a:r>
            <a:r>
              <a:rPr lang="en-US" dirty="0" smtClean="0">
                <a:latin typeface="+mj-lt"/>
              </a:rPr>
              <a:t> com as </a:t>
            </a:r>
            <a:r>
              <a:rPr lang="en-US" dirty="0" err="1" smtClean="0">
                <a:latin typeface="+mj-lt"/>
              </a:rPr>
              <a:t>causas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públicas</a:t>
            </a:r>
            <a:r>
              <a:rPr lang="en-US" dirty="0" smtClean="0">
                <a:latin typeface="+mj-lt"/>
              </a:rPr>
              <a:t>, </a:t>
            </a:r>
            <a:r>
              <a:rPr lang="en-US" dirty="0" err="1" smtClean="0">
                <a:latin typeface="+mj-lt"/>
              </a:rPr>
              <a:t>assim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como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+mj-lt"/>
              </a:rPr>
              <a:t>fomentar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+mj-lt"/>
              </a:rPr>
              <a:t>novas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err="1" smtClean="0">
                <a:solidFill>
                  <a:schemeClr val="tx1"/>
                </a:solidFill>
                <a:latin typeface="+mj-lt"/>
              </a:rPr>
              <a:t>parcerias</a:t>
            </a:r>
            <a:r>
              <a:rPr lang="pt-BR" smtClean="0">
                <a:solidFill>
                  <a:schemeClr val="tx1"/>
                </a:solidFill>
                <a:latin typeface="+mj-lt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pt-BR" smtClean="0">
                <a:latin typeface="+mj-lt"/>
              </a:rPr>
              <a:t>Ademais, recebeu diversas visitas, que igualmente fortaleceram laços interinstitucionais, na busca do aprimoramento dos serviços prestados à sociedade.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794261" y="651980"/>
            <a:ext cx="7570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CB5100"/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III.5 - EVENTOS E VISITAS OFICIAIS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1" name="Imagem 0" descr="MPC-Logo-01-1024x102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9947" y="4157436"/>
            <a:ext cx="924053" cy="89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05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877" y="2237401"/>
            <a:ext cx="2730672" cy="13751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1670" y="3834768"/>
            <a:ext cx="2194108" cy="441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err="1" smtClean="0"/>
              <a:t>Medalha</a:t>
            </a:r>
            <a:r>
              <a:rPr lang="en-US" sz="1000" dirty="0" smtClean="0"/>
              <a:t> “</a:t>
            </a:r>
            <a:r>
              <a:rPr lang="en-US" sz="1000" dirty="0" err="1" smtClean="0"/>
              <a:t>Alferes</a:t>
            </a:r>
            <a:r>
              <a:rPr lang="en-US" sz="1000" dirty="0" smtClean="0"/>
              <a:t> </a:t>
            </a:r>
            <a:r>
              <a:rPr lang="en-US" sz="1000" dirty="0" err="1" smtClean="0"/>
              <a:t>Tiradentes</a:t>
            </a:r>
            <a:r>
              <a:rPr lang="en-US" sz="1000" dirty="0" smtClean="0"/>
              <a:t>”</a:t>
            </a:r>
          </a:p>
          <a:p>
            <a:pPr algn="ctr">
              <a:lnSpc>
                <a:spcPct val="140000"/>
              </a:lnSpc>
            </a:pPr>
            <a:r>
              <a:rPr lang="en-US" sz="1000" dirty="0" smtClean="0"/>
              <a:t>08/08/2018 </a:t>
            </a:r>
            <a:endParaRPr lang="en-US" sz="10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0964" y="2174455"/>
            <a:ext cx="2557906" cy="150099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155195" y="3834768"/>
            <a:ext cx="3326740" cy="595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err="1" smtClean="0"/>
              <a:t>Encontro</a:t>
            </a:r>
            <a:r>
              <a:rPr lang="en-US" sz="1000" dirty="0" smtClean="0"/>
              <a:t> Nacional do </a:t>
            </a:r>
            <a:r>
              <a:rPr lang="en-US" sz="1000" dirty="0" err="1" smtClean="0"/>
              <a:t>Ministério</a:t>
            </a:r>
            <a:r>
              <a:rPr lang="en-US" sz="1000" dirty="0" smtClean="0"/>
              <a:t> </a:t>
            </a:r>
            <a:r>
              <a:rPr lang="en-US" sz="1000" dirty="0" err="1" smtClean="0"/>
              <a:t>Público</a:t>
            </a:r>
            <a:r>
              <a:rPr lang="en-US" sz="1000" dirty="0" smtClean="0"/>
              <a:t> de </a:t>
            </a:r>
            <a:r>
              <a:rPr lang="en-US" sz="1000" dirty="0" err="1" smtClean="0"/>
              <a:t>Contas</a:t>
            </a:r>
            <a:r>
              <a:rPr lang="en-US" sz="1000" dirty="0" smtClean="0"/>
              <a:t> com </a:t>
            </a:r>
            <a:r>
              <a:rPr lang="en-US" sz="1000" dirty="0" err="1" smtClean="0"/>
              <a:t>objetivo</a:t>
            </a:r>
            <a:r>
              <a:rPr lang="en-US" sz="1000" dirty="0" smtClean="0"/>
              <a:t> de </a:t>
            </a:r>
            <a:r>
              <a:rPr lang="en-US" sz="1000" dirty="0" err="1" smtClean="0"/>
              <a:t>construir</a:t>
            </a:r>
            <a:r>
              <a:rPr lang="en-US" sz="1000" dirty="0" smtClean="0"/>
              <a:t> um </a:t>
            </a:r>
            <a:r>
              <a:rPr lang="en-US" sz="1000" dirty="0" err="1" smtClean="0"/>
              <a:t>modelo</a:t>
            </a:r>
            <a:r>
              <a:rPr lang="en-US" sz="1000" dirty="0" smtClean="0"/>
              <a:t> de </a:t>
            </a:r>
            <a:r>
              <a:rPr lang="en-US" sz="1000" dirty="0" err="1" smtClean="0"/>
              <a:t>gestão</a:t>
            </a:r>
            <a:r>
              <a:rPr lang="en-US" sz="1000" dirty="0" smtClean="0"/>
              <a:t> </a:t>
            </a:r>
            <a:r>
              <a:rPr lang="en-US" sz="1000" dirty="0" err="1" smtClean="0"/>
              <a:t>estratégica</a:t>
            </a:r>
            <a:r>
              <a:rPr lang="en-US" sz="1000" dirty="0" smtClean="0"/>
              <a:t> </a:t>
            </a:r>
          </a:p>
          <a:p>
            <a:pPr algn="ctr">
              <a:lnSpc>
                <a:spcPct val="140000"/>
              </a:lnSpc>
            </a:pPr>
            <a:r>
              <a:rPr lang="en-US" sz="1000" dirty="0" smtClean="0"/>
              <a:t>21/06/2018</a:t>
            </a:r>
            <a:endParaRPr lang="en-US" sz="1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0285" y="2111510"/>
            <a:ext cx="2251692" cy="150099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481935" y="3818738"/>
            <a:ext cx="22882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err="1" smtClean="0"/>
              <a:t>Visita</a:t>
            </a:r>
            <a:r>
              <a:rPr lang="en-US" sz="1000" smtClean="0"/>
              <a:t> </a:t>
            </a:r>
            <a:r>
              <a:rPr lang="en-US" sz="1000"/>
              <a:t>de </a:t>
            </a:r>
            <a:r>
              <a:rPr lang="en-US" sz="1000" err="1" smtClean="0"/>
              <a:t>cortesia</a:t>
            </a:r>
            <a:r>
              <a:rPr lang="en-US" sz="1000" smtClean="0"/>
              <a:t> </a:t>
            </a:r>
            <a:r>
              <a:rPr lang="en-US" sz="1000" err="1" smtClean="0"/>
              <a:t>ao</a:t>
            </a:r>
            <a:r>
              <a:rPr lang="en-US" sz="1000" smtClean="0"/>
              <a:t> TJMG</a:t>
            </a:r>
          </a:p>
          <a:p>
            <a:pPr algn="ctr">
              <a:lnSpc>
                <a:spcPct val="140000"/>
              </a:lnSpc>
            </a:pPr>
            <a:r>
              <a:rPr lang="en-US" sz="1000" smtClean="0"/>
              <a:t>09/07/2018</a:t>
            </a:r>
            <a:endParaRPr lang="en-US" sz="1000"/>
          </a:p>
        </p:txBody>
      </p:sp>
      <p:sp>
        <p:nvSpPr>
          <p:cNvPr id="17" name="TextBox 1"/>
          <p:cNvSpPr txBox="1"/>
          <p:nvPr/>
        </p:nvSpPr>
        <p:spPr>
          <a:xfrm>
            <a:off x="807034" y="651980"/>
            <a:ext cx="7570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CB5100"/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III.5 - EVENTOS E VISITAS OFICIAIS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0" name="Imagem 0" descr="MPC-Logo-01-1024x102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9947" y="4157436"/>
            <a:ext cx="924053" cy="89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11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191618" y="3670123"/>
            <a:ext cx="2733524" cy="9746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err="1"/>
              <a:t>R</a:t>
            </a:r>
            <a:r>
              <a:rPr lang="en-US" sz="1000" dirty="0" err="1" smtClean="0"/>
              <a:t>eunião</a:t>
            </a:r>
            <a:r>
              <a:rPr lang="en-US" sz="1000" dirty="0" smtClean="0"/>
              <a:t> </a:t>
            </a:r>
            <a:r>
              <a:rPr lang="en-US" sz="1000" dirty="0"/>
              <a:t>no TCU para </a:t>
            </a:r>
            <a:r>
              <a:rPr lang="en-US" sz="1000" dirty="0" err="1"/>
              <a:t>planejar</a:t>
            </a:r>
            <a:r>
              <a:rPr lang="en-US" sz="1000" dirty="0"/>
              <a:t> auditoria de </a:t>
            </a:r>
            <a:r>
              <a:rPr lang="en-US" sz="1000" dirty="0" err="1"/>
              <a:t>fiscalização</a:t>
            </a:r>
            <a:r>
              <a:rPr lang="en-US" sz="1000" dirty="0"/>
              <a:t> </a:t>
            </a:r>
            <a:r>
              <a:rPr lang="en-US" sz="1000" dirty="0" err="1"/>
              <a:t>sobre</a:t>
            </a:r>
            <a:r>
              <a:rPr lang="en-US" sz="1000" dirty="0"/>
              <a:t> a </a:t>
            </a:r>
            <a:r>
              <a:rPr lang="en-US" sz="1000" dirty="0" err="1"/>
              <a:t>destinação</a:t>
            </a:r>
            <a:r>
              <a:rPr lang="en-US" sz="1000" dirty="0"/>
              <a:t> das </a:t>
            </a:r>
            <a:r>
              <a:rPr lang="en-US" sz="1000" dirty="0" err="1"/>
              <a:t>verbas</a:t>
            </a:r>
            <a:r>
              <a:rPr lang="en-US" sz="1000" dirty="0"/>
              <a:t> do FUNDEF</a:t>
            </a:r>
          </a:p>
          <a:p>
            <a:pPr algn="ctr">
              <a:lnSpc>
                <a:spcPct val="140000"/>
              </a:lnSpc>
            </a:pPr>
            <a:r>
              <a:rPr lang="en-US" sz="1000" dirty="0"/>
              <a:t>09/08/2018</a:t>
            </a:r>
          </a:p>
          <a:p>
            <a:pPr algn="ctr">
              <a:lnSpc>
                <a:spcPct val="140000"/>
              </a:lnSpc>
            </a:pPr>
            <a:endParaRPr lang="en-US" sz="1000" dirty="0"/>
          </a:p>
        </p:txBody>
      </p:sp>
      <p:sp>
        <p:nvSpPr>
          <p:cNvPr id="13" name="Rectangle 12"/>
          <p:cNvSpPr/>
          <p:nvPr/>
        </p:nvSpPr>
        <p:spPr>
          <a:xfrm>
            <a:off x="6361722" y="3677360"/>
            <a:ext cx="2288225" cy="820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err="1" smtClean="0"/>
              <a:t>Ministério</a:t>
            </a:r>
            <a:r>
              <a:rPr lang="en-US" sz="1000" dirty="0" smtClean="0"/>
              <a:t> </a:t>
            </a:r>
            <a:r>
              <a:rPr lang="en-US" sz="1000" dirty="0" err="1"/>
              <a:t>Público</a:t>
            </a:r>
            <a:r>
              <a:rPr lang="en-US" sz="1000" dirty="0"/>
              <a:t> de </a:t>
            </a:r>
            <a:r>
              <a:rPr lang="en-US" sz="1000" dirty="0" err="1"/>
              <a:t>Contas</a:t>
            </a:r>
            <a:r>
              <a:rPr lang="en-US" sz="1000" dirty="0"/>
              <a:t> </a:t>
            </a:r>
            <a:r>
              <a:rPr lang="en-US" sz="1000" dirty="0" err="1"/>
              <a:t>recebe</a:t>
            </a:r>
            <a:r>
              <a:rPr lang="en-US" sz="1000" dirty="0"/>
              <a:t> </a:t>
            </a:r>
            <a:r>
              <a:rPr lang="en-US" sz="1000" dirty="0" err="1"/>
              <a:t>visita</a:t>
            </a:r>
            <a:r>
              <a:rPr lang="en-US" sz="1000" dirty="0"/>
              <a:t> de </a:t>
            </a:r>
            <a:r>
              <a:rPr lang="en-US" sz="1000" dirty="0" err="1"/>
              <a:t>cortesia</a:t>
            </a:r>
            <a:r>
              <a:rPr lang="en-US" sz="1000" dirty="0"/>
              <a:t> </a:t>
            </a:r>
            <a:r>
              <a:rPr lang="en-US" sz="1000" dirty="0" err="1"/>
              <a:t>da</a:t>
            </a:r>
            <a:r>
              <a:rPr lang="en-US" sz="1000" dirty="0"/>
              <a:t> AMMP</a:t>
            </a:r>
          </a:p>
          <a:p>
            <a:pPr algn="ctr">
              <a:lnSpc>
                <a:spcPct val="140000"/>
              </a:lnSpc>
            </a:pPr>
            <a:r>
              <a:rPr lang="en-US" sz="1000" dirty="0"/>
              <a:t>17/08/2018</a:t>
            </a:r>
          </a:p>
          <a:p>
            <a:pPr algn="ctr">
              <a:lnSpc>
                <a:spcPct val="140000"/>
              </a:lnSpc>
            </a:pPr>
            <a:endParaRPr lang="en-US" sz="1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927" y="2003156"/>
            <a:ext cx="2159000" cy="14400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1646" y="1815781"/>
            <a:ext cx="1509969" cy="162741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3427" y="3656666"/>
            <a:ext cx="22860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/>
              <a:t>P</a:t>
            </a:r>
            <a:r>
              <a:rPr lang="en-US" sz="1000" dirty="0" smtClean="0"/>
              <a:t>alestra </a:t>
            </a:r>
            <a:r>
              <a:rPr lang="en-US" sz="1000" dirty="0" err="1"/>
              <a:t>sobre</a:t>
            </a:r>
            <a:r>
              <a:rPr lang="en-US" sz="1000" dirty="0"/>
              <a:t> </a:t>
            </a:r>
            <a:r>
              <a:rPr lang="en-US" sz="1000" dirty="0" err="1"/>
              <a:t>Financiamento</a:t>
            </a:r>
            <a:r>
              <a:rPr lang="en-US" sz="1000" dirty="0"/>
              <a:t> </a:t>
            </a:r>
            <a:r>
              <a:rPr lang="en-US" sz="1000" dirty="0" err="1"/>
              <a:t>Constitucional</a:t>
            </a:r>
            <a:r>
              <a:rPr lang="en-US" sz="1000" dirty="0"/>
              <a:t> do </a:t>
            </a:r>
            <a:r>
              <a:rPr lang="en-US" sz="1000" dirty="0" err="1"/>
              <a:t>Direito</a:t>
            </a:r>
            <a:r>
              <a:rPr lang="en-US" sz="1000" dirty="0"/>
              <a:t> à </a:t>
            </a:r>
            <a:r>
              <a:rPr lang="en-US" sz="1000" dirty="0" err="1"/>
              <a:t>Educação</a:t>
            </a:r>
            <a:endParaRPr lang="en-US" sz="1000" dirty="0"/>
          </a:p>
          <a:p>
            <a:pPr algn="ctr">
              <a:lnSpc>
                <a:spcPct val="140000"/>
              </a:lnSpc>
            </a:pPr>
            <a:r>
              <a:rPr lang="en-US" sz="1000" dirty="0"/>
              <a:t>30/07/2018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7334" y="1809911"/>
            <a:ext cx="2169883" cy="1627411"/>
          </a:xfrm>
          <a:prstGeom prst="rect">
            <a:avLst/>
          </a:prstGeom>
        </p:spPr>
      </p:pic>
      <p:sp>
        <p:nvSpPr>
          <p:cNvPr id="12" name="TextBox 1"/>
          <p:cNvSpPr txBox="1"/>
          <p:nvPr/>
        </p:nvSpPr>
        <p:spPr>
          <a:xfrm>
            <a:off x="807034" y="651980"/>
            <a:ext cx="7570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CB5100"/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III.5 - EVENTOS E VISITAS OFICIAIS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1" name="Imagem 0" descr="MPC-Logo-01-1024x102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9947" y="4157436"/>
            <a:ext cx="924053" cy="89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18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093277" y="3763922"/>
            <a:ext cx="273926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/>
              <a:t>II </a:t>
            </a:r>
            <a:r>
              <a:rPr lang="en-US" sz="1000" dirty="0" err="1" smtClean="0"/>
              <a:t>Encontro</a:t>
            </a:r>
            <a:r>
              <a:rPr lang="en-US" sz="1000" dirty="0" smtClean="0"/>
              <a:t> do </a:t>
            </a:r>
            <a:r>
              <a:rPr lang="en-US" sz="1000" dirty="0" err="1" smtClean="0"/>
              <a:t>Movimento</a:t>
            </a:r>
            <a:r>
              <a:rPr lang="en-US" sz="1000" dirty="0" smtClean="0"/>
              <a:t> Nacional de </a:t>
            </a:r>
            <a:r>
              <a:rPr lang="en-US" sz="1000" dirty="0" err="1" smtClean="0"/>
              <a:t>Mulheres</a:t>
            </a:r>
            <a:r>
              <a:rPr lang="en-US" sz="1000" dirty="0" smtClean="0"/>
              <a:t> do </a:t>
            </a:r>
            <a:r>
              <a:rPr lang="en-US" sz="1000" dirty="0" err="1" smtClean="0"/>
              <a:t>Ministério</a:t>
            </a:r>
            <a:r>
              <a:rPr lang="en-US" sz="1000" dirty="0" smtClean="0"/>
              <a:t> </a:t>
            </a:r>
            <a:r>
              <a:rPr lang="en-US" sz="1000" dirty="0" err="1" smtClean="0"/>
              <a:t>Público</a:t>
            </a:r>
            <a:endParaRPr lang="en-US" sz="1000" dirty="0" smtClean="0"/>
          </a:p>
          <a:p>
            <a:pPr algn="ctr">
              <a:lnSpc>
                <a:spcPct val="140000"/>
              </a:lnSpc>
            </a:pPr>
            <a:r>
              <a:rPr lang="en-US" sz="1000" dirty="0" smtClean="0"/>
              <a:t>25/09/2018</a:t>
            </a:r>
            <a:endParaRPr lang="en-US" sz="1000" dirty="0"/>
          </a:p>
        </p:txBody>
      </p:sp>
      <p:sp>
        <p:nvSpPr>
          <p:cNvPr id="7" name="Rectangle 6"/>
          <p:cNvSpPr/>
          <p:nvPr/>
        </p:nvSpPr>
        <p:spPr>
          <a:xfrm>
            <a:off x="3143619" y="3763922"/>
            <a:ext cx="264322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err="1" smtClean="0"/>
              <a:t>Medalha</a:t>
            </a:r>
            <a:r>
              <a:rPr lang="en-US" sz="1000" dirty="0" smtClean="0"/>
              <a:t> do </a:t>
            </a:r>
            <a:r>
              <a:rPr lang="en-US" sz="1000" dirty="0" err="1" smtClean="0"/>
              <a:t>Mérito</a:t>
            </a:r>
            <a:r>
              <a:rPr lang="en-US" sz="1000" dirty="0" smtClean="0"/>
              <a:t> do </a:t>
            </a:r>
            <a:r>
              <a:rPr lang="en-US" sz="1000" dirty="0" err="1" smtClean="0"/>
              <a:t>Ministério</a:t>
            </a:r>
            <a:r>
              <a:rPr lang="en-US" sz="1000" dirty="0" smtClean="0"/>
              <a:t> </a:t>
            </a:r>
            <a:r>
              <a:rPr lang="en-US" sz="1000" dirty="0" err="1" smtClean="0"/>
              <a:t>Público</a:t>
            </a:r>
            <a:r>
              <a:rPr lang="en-US" sz="1000" dirty="0" smtClean="0"/>
              <a:t> do Estado de  Minas </a:t>
            </a:r>
            <a:r>
              <a:rPr lang="en-US" sz="1000" dirty="0" err="1" smtClean="0"/>
              <a:t>Gerais</a:t>
            </a:r>
            <a:endParaRPr lang="en-US" sz="1000" dirty="0" smtClean="0"/>
          </a:p>
          <a:p>
            <a:pPr algn="ctr">
              <a:lnSpc>
                <a:spcPct val="140000"/>
              </a:lnSpc>
            </a:pPr>
            <a:r>
              <a:rPr lang="en-US" sz="1000" dirty="0" smtClean="0"/>
              <a:t>09/08/2018</a:t>
            </a:r>
            <a:endParaRPr lang="en-US" sz="1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639" y="2106171"/>
            <a:ext cx="2176577" cy="145048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75748" y="3740804"/>
            <a:ext cx="229546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/>
              <a:t> </a:t>
            </a:r>
            <a:r>
              <a:rPr lang="en-US" sz="1000" dirty="0"/>
              <a:t>XIII </a:t>
            </a:r>
            <a:r>
              <a:rPr lang="en-US" sz="1000" dirty="0" err="1"/>
              <a:t>Congresso</a:t>
            </a:r>
            <a:r>
              <a:rPr lang="en-US" sz="1000" dirty="0"/>
              <a:t> </a:t>
            </a:r>
            <a:r>
              <a:rPr lang="en-US" sz="1000" dirty="0" err="1"/>
              <a:t>Estadual</a:t>
            </a:r>
            <a:r>
              <a:rPr lang="en-US" sz="1000" dirty="0"/>
              <a:t> do </a:t>
            </a:r>
            <a:r>
              <a:rPr lang="en-US" sz="1000" dirty="0" err="1"/>
              <a:t>Ministério</a:t>
            </a:r>
            <a:r>
              <a:rPr lang="en-US" sz="1000" dirty="0"/>
              <a:t> </a:t>
            </a:r>
            <a:r>
              <a:rPr lang="en-US" sz="1000" dirty="0" err="1"/>
              <a:t>Público</a:t>
            </a:r>
            <a:r>
              <a:rPr lang="en-US" sz="1000" dirty="0"/>
              <a:t> de Minas </a:t>
            </a:r>
            <a:r>
              <a:rPr lang="en-US" sz="1000" dirty="0" err="1" smtClean="0"/>
              <a:t>Gerais</a:t>
            </a:r>
            <a:endParaRPr lang="en-US" sz="1000" dirty="0" smtClean="0"/>
          </a:p>
          <a:p>
            <a:pPr algn="ctr">
              <a:lnSpc>
                <a:spcPct val="140000"/>
              </a:lnSpc>
            </a:pPr>
            <a:r>
              <a:rPr lang="en-US" sz="1000" dirty="0" smtClean="0"/>
              <a:t>31/08/2018</a:t>
            </a:r>
            <a:endParaRPr lang="en-US" sz="10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7105" y="2116681"/>
            <a:ext cx="2176257" cy="145048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3276" y="2485139"/>
            <a:ext cx="2739268" cy="1082026"/>
          </a:xfrm>
          <a:prstGeom prst="rect">
            <a:avLst/>
          </a:prstGeom>
        </p:spPr>
      </p:pic>
      <p:sp>
        <p:nvSpPr>
          <p:cNvPr id="14" name="TextBox 1"/>
          <p:cNvSpPr txBox="1"/>
          <p:nvPr/>
        </p:nvSpPr>
        <p:spPr>
          <a:xfrm>
            <a:off x="773240" y="651980"/>
            <a:ext cx="7570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CB5100"/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III.5 - EVENTOS E VISITAS OFICIAIS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0" name="Imagem 0" descr="MPC-Logo-01-1024x102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9947" y="4157436"/>
            <a:ext cx="924053" cy="89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33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336597" y="3487225"/>
            <a:ext cx="228822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/>
              <a:t> </a:t>
            </a:r>
            <a:r>
              <a:rPr lang="en-US" sz="1000" dirty="0"/>
              <a:t>IV </a:t>
            </a:r>
            <a:r>
              <a:rPr lang="en-US" sz="1000" dirty="0" err="1"/>
              <a:t>Congresso</a:t>
            </a:r>
            <a:r>
              <a:rPr lang="en-US" sz="1000" dirty="0"/>
              <a:t> </a:t>
            </a:r>
            <a:r>
              <a:rPr lang="en-US" sz="1000" dirty="0" err="1"/>
              <a:t>Internacional</a:t>
            </a:r>
            <a:r>
              <a:rPr lang="en-US" sz="1000" dirty="0"/>
              <a:t> de </a:t>
            </a:r>
            <a:r>
              <a:rPr lang="en-US" sz="1000" dirty="0" err="1"/>
              <a:t>Controle</a:t>
            </a:r>
            <a:r>
              <a:rPr lang="en-US" sz="1000" dirty="0"/>
              <a:t> e </a:t>
            </a:r>
            <a:r>
              <a:rPr lang="en-US" sz="1000" dirty="0" err="1"/>
              <a:t>Políticas</a:t>
            </a:r>
            <a:r>
              <a:rPr lang="en-US" sz="1000" dirty="0"/>
              <a:t> </a:t>
            </a:r>
            <a:r>
              <a:rPr lang="en-US" sz="1000" dirty="0" err="1" smtClean="0"/>
              <a:t>Públicas</a:t>
            </a:r>
            <a:endParaRPr lang="en-US" sz="1000" dirty="0" smtClean="0"/>
          </a:p>
          <a:p>
            <a:pPr algn="ctr">
              <a:lnSpc>
                <a:spcPct val="140000"/>
              </a:lnSpc>
            </a:pPr>
            <a:r>
              <a:rPr lang="en-US" sz="1000" dirty="0" smtClean="0"/>
              <a:t>18/10/2018</a:t>
            </a:r>
            <a:endParaRPr lang="en-US" sz="1000" dirty="0"/>
          </a:p>
        </p:txBody>
      </p:sp>
      <p:sp>
        <p:nvSpPr>
          <p:cNvPr id="7" name="Rectangle 6"/>
          <p:cNvSpPr/>
          <p:nvPr/>
        </p:nvSpPr>
        <p:spPr>
          <a:xfrm>
            <a:off x="3267659" y="3541883"/>
            <a:ext cx="2643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err="1" smtClean="0"/>
              <a:t>Entrevista</a:t>
            </a:r>
            <a:r>
              <a:rPr lang="en-US" sz="1000" dirty="0"/>
              <a:t> à </a:t>
            </a:r>
            <a:r>
              <a:rPr lang="en-US" sz="1000" dirty="0" err="1"/>
              <a:t>revista</a:t>
            </a:r>
            <a:r>
              <a:rPr lang="en-US" sz="1000" dirty="0"/>
              <a:t> </a:t>
            </a:r>
            <a:r>
              <a:rPr lang="en-US" sz="1000" dirty="0" err="1"/>
              <a:t>Contas</a:t>
            </a:r>
            <a:r>
              <a:rPr lang="en-US" sz="1000" dirty="0"/>
              <a:t> de </a:t>
            </a:r>
            <a:r>
              <a:rPr lang="en-US" sz="1000" dirty="0" smtClean="0"/>
              <a:t>Minas</a:t>
            </a:r>
          </a:p>
          <a:p>
            <a:pPr algn="ctr">
              <a:lnSpc>
                <a:spcPct val="140000"/>
              </a:lnSpc>
            </a:pPr>
            <a:r>
              <a:rPr lang="en-US" sz="1000" dirty="0" smtClean="0"/>
              <a:t>04/10/2018</a:t>
            </a:r>
            <a:endParaRPr lang="en-US" sz="1000" dirty="0"/>
          </a:p>
        </p:txBody>
      </p:sp>
      <p:sp>
        <p:nvSpPr>
          <p:cNvPr id="12" name="Rectangle 11"/>
          <p:cNvSpPr/>
          <p:nvPr/>
        </p:nvSpPr>
        <p:spPr>
          <a:xfrm>
            <a:off x="406522" y="3487225"/>
            <a:ext cx="2523093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smtClean="0"/>
              <a:t>39º </a:t>
            </a:r>
            <a:r>
              <a:rPr lang="en-US" sz="1000" err="1"/>
              <a:t>Seminário</a:t>
            </a:r>
            <a:r>
              <a:rPr lang="en-US" sz="1000"/>
              <a:t> </a:t>
            </a:r>
            <a:r>
              <a:rPr lang="en-US" sz="1000" err="1"/>
              <a:t>Brasileiro</a:t>
            </a:r>
            <a:r>
              <a:rPr lang="en-US" sz="1000"/>
              <a:t> de </a:t>
            </a:r>
            <a:r>
              <a:rPr lang="en-US" sz="1000" err="1"/>
              <a:t>Prefeitos</a:t>
            </a:r>
            <a:r>
              <a:rPr lang="en-US" sz="1000"/>
              <a:t>, Vice-</a:t>
            </a:r>
            <a:r>
              <a:rPr lang="en-US" sz="1000" err="1"/>
              <a:t>Prefeitos</a:t>
            </a:r>
            <a:r>
              <a:rPr lang="en-US" sz="1000"/>
              <a:t>, </a:t>
            </a:r>
            <a:r>
              <a:rPr lang="en-US" sz="1000" err="1"/>
              <a:t>Vereadores</a:t>
            </a:r>
            <a:r>
              <a:rPr lang="en-US" sz="1000"/>
              <a:t>, </a:t>
            </a:r>
            <a:r>
              <a:rPr lang="en-US" sz="1000" err="1"/>
              <a:t>Procuradores</a:t>
            </a:r>
            <a:r>
              <a:rPr lang="en-US" sz="1000"/>
              <a:t> </a:t>
            </a:r>
            <a:r>
              <a:rPr lang="en-US" sz="1000" err="1"/>
              <a:t>Jurídicos</a:t>
            </a:r>
            <a:r>
              <a:rPr lang="en-US" sz="1000"/>
              <a:t>, </a:t>
            </a:r>
            <a:r>
              <a:rPr lang="en-US" sz="1000" err="1"/>
              <a:t>Controladores</a:t>
            </a:r>
            <a:r>
              <a:rPr lang="en-US" sz="1000"/>
              <a:t> </a:t>
            </a:r>
            <a:r>
              <a:rPr lang="en-US" sz="1000" err="1"/>
              <a:t>Internos</a:t>
            </a:r>
            <a:r>
              <a:rPr lang="en-US" sz="1000"/>
              <a:t> e </a:t>
            </a:r>
            <a:r>
              <a:rPr lang="en-US" sz="1000" err="1"/>
              <a:t>Assessores</a:t>
            </a:r>
            <a:r>
              <a:rPr lang="en-US" sz="1000"/>
              <a:t> </a:t>
            </a:r>
            <a:r>
              <a:rPr lang="en-US" sz="1000" err="1" smtClean="0"/>
              <a:t>Municipais</a:t>
            </a:r>
            <a:endParaRPr lang="en-US" sz="1000" smtClean="0"/>
          </a:p>
          <a:p>
            <a:pPr algn="ctr">
              <a:lnSpc>
                <a:spcPct val="140000"/>
              </a:lnSpc>
            </a:pPr>
            <a:r>
              <a:rPr lang="en-US" sz="1000" smtClean="0"/>
              <a:t>27 e 28/09/2018</a:t>
            </a:r>
            <a:endParaRPr lang="en-US" sz="1000"/>
          </a:p>
          <a:p>
            <a:pPr algn="ctr"/>
            <a:endParaRPr lang="en-US" sz="1000" smtClean="0"/>
          </a:p>
          <a:p>
            <a:pPr algn="ctr"/>
            <a:endParaRPr lang="en-US" sz="100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0229" y="2023496"/>
            <a:ext cx="2007664" cy="1337605"/>
          </a:xfrm>
          <a:prstGeom prst="rect">
            <a:avLst/>
          </a:prstGeom>
        </p:spPr>
      </p:pic>
      <p:sp>
        <p:nvSpPr>
          <p:cNvPr id="11" name="TextBox 1"/>
          <p:cNvSpPr txBox="1"/>
          <p:nvPr/>
        </p:nvSpPr>
        <p:spPr>
          <a:xfrm>
            <a:off x="807034" y="561556"/>
            <a:ext cx="7570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CB5100"/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III.5 - EVENTOS E VISITAS OFICIAIS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1" name="Imagem 0" descr="MPC-Logo-01-1024x102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9947" y="4157436"/>
            <a:ext cx="924053" cy="89354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22" y="2197765"/>
            <a:ext cx="2383061" cy="989064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658" y="1967877"/>
            <a:ext cx="2643227" cy="137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99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2305" y="640546"/>
            <a:ext cx="7776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B5100"/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I. DADOS DA GESTÃO DO MPC-MG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8733" y="1392684"/>
            <a:ext cx="765033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CB5100"/>
              </a:buClr>
            </a:pPr>
            <a:r>
              <a:rPr lang="en-US" sz="1600" dirty="0" smtClean="0">
                <a:latin typeface="+mj-lt"/>
              </a:rPr>
              <a:t>Dados </a:t>
            </a:r>
            <a:r>
              <a:rPr lang="en-US" sz="1600" dirty="0" err="1" smtClean="0">
                <a:latin typeface="+mj-lt"/>
              </a:rPr>
              <a:t>obtidos</a:t>
            </a:r>
            <a:r>
              <a:rPr lang="en-US" sz="1600" dirty="0" smtClean="0">
                <a:latin typeface="+mj-lt"/>
              </a:rPr>
              <a:t> junto à </a:t>
            </a:r>
            <a:r>
              <a:rPr lang="en-US" sz="1600" dirty="0" err="1" smtClean="0">
                <a:latin typeface="+mj-lt"/>
              </a:rPr>
              <a:t>Coordenadoria</a:t>
            </a:r>
            <a:r>
              <a:rPr lang="en-US" sz="1600" dirty="0" smtClean="0">
                <a:latin typeface="+mj-lt"/>
              </a:rPr>
              <a:t> de </a:t>
            </a:r>
            <a:r>
              <a:rPr lang="en-US" sz="1600" dirty="0" err="1" smtClean="0">
                <a:latin typeface="+mj-lt"/>
              </a:rPr>
              <a:t>Apoio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 err="1" smtClean="0">
                <a:latin typeface="+mj-lt"/>
              </a:rPr>
              <a:t>Operacional</a:t>
            </a:r>
            <a:r>
              <a:rPr lang="en-US" sz="1600" dirty="0" smtClean="0">
                <a:latin typeface="+mj-lt"/>
              </a:rPr>
              <a:t> do </a:t>
            </a:r>
            <a:r>
              <a:rPr lang="en-US" sz="1600" dirty="0" err="1" smtClean="0">
                <a:latin typeface="+mj-lt"/>
              </a:rPr>
              <a:t>Ministério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 err="1" smtClean="0">
                <a:latin typeface="+mj-lt"/>
              </a:rPr>
              <a:t>Público</a:t>
            </a:r>
            <a:r>
              <a:rPr lang="en-US" sz="1600" dirty="0" smtClean="0">
                <a:latin typeface="+mj-lt"/>
              </a:rPr>
              <a:t> de </a:t>
            </a:r>
            <a:r>
              <a:rPr lang="en-US" sz="1600" dirty="0" err="1" smtClean="0">
                <a:latin typeface="+mj-lt"/>
              </a:rPr>
              <a:t>Contas</a:t>
            </a:r>
            <a:r>
              <a:rPr lang="en-US" sz="1600" dirty="0" smtClean="0">
                <a:latin typeface="+mj-lt"/>
              </a:rPr>
              <a:t> - CAOP e à </a:t>
            </a:r>
            <a:r>
              <a:rPr lang="en-US" sz="1600" dirty="0" err="1" smtClean="0">
                <a:latin typeface="+mj-lt"/>
              </a:rPr>
              <a:t>Coordenadoria</a:t>
            </a:r>
            <a:r>
              <a:rPr lang="en-US" sz="1600" dirty="0" smtClean="0">
                <a:latin typeface="+mj-lt"/>
              </a:rPr>
              <a:t> de </a:t>
            </a:r>
            <a:r>
              <a:rPr lang="en-US" sz="1600" dirty="0" err="1" smtClean="0">
                <a:latin typeface="+mj-lt"/>
              </a:rPr>
              <a:t>Acompanhamento</a:t>
            </a:r>
            <a:r>
              <a:rPr lang="en-US" sz="1600" dirty="0" smtClean="0">
                <a:latin typeface="+mj-lt"/>
              </a:rPr>
              <a:t> de </a:t>
            </a:r>
            <a:r>
              <a:rPr lang="en-US" sz="1600" dirty="0" err="1" smtClean="0">
                <a:latin typeface="+mj-lt"/>
              </a:rPr>
              <a:t>Ações</a:t>
            </a:r>
            <a:r>
              <a:rPr lang="en-US" sz="1600" dirty="0" smtClean="0">
                <a:latin typeface="+mj-lt"/>
              </a:rPr>
              <a:t> do </a:t>
            </a:r>
            <a:r>
              <a:rPr lang="en-US" sz="1600" dirty="0" err="1" smtClean="0">
                <a:latin typeface="+mj-lt"/>
              </a:rPr>
              <a:t>Ministério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 err="1" smtClean="0">
                <a:latin typeface="+mj-lt"/>
              </a:rPr>
              <a:t>Público</a:t>
            </a:r>
            <a:r>
              <a:rPr lang="en-US" sz="1600" dirty="0" smtClean="0">
                <a:latin typeface="+mj-lt"/>
              </a:rPr>
              <a:t> de </a:t>
            </a:r>
            <a:r>
              <a:rPr lang="en-US" sz="1600" dirty="0" err="1" smtClean="0">
                <a:latin typeface="+mj-lt"/>
              </a:rPr>
              <a:t>Contas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smtClean="0">
                <a:latin typeface="+mj-lt"/>
              </a:rPr>
              <a:t>– CAMP relativos </a:t>
            </a:r>
            <a:r>
              <a:rPr lang="en-US" sz="1600" dirty="0" smtClean="0">
                <a:latin typeface="+mj-lt"/>
              </a:rPr>
              <a:t>a:</a:t>
            </a:r>
          </a:p>
          <a:p>
            <a:pPr algn="just">
              <a:buClr>
                <a:srgbClr val="CB5100"/>
              </a:buClr>
            </a:pPr>
            <a:endParaRPr lang="en-US" sz="1600" dirty="0" smtClean="0">
              <a:latin typeface="+mj-lt"/>
            </a:endParaRPr>
          </a:p>
          <a:p>
            <a:pPr algn="just">
              <a:buClr>
                <a:srgbClr val="CB5100"/>
              </a:buClr>
            </a:pPr>
            <a:r>
              <a:rPr lang="en-US" sz="1600" dirty="0" smtClean="0">
                <a:latin typeface="+mj-lt"/>
              </a:rPr>
              <a:t>I.1 - PROCESSOS TCEMG;</a:t>
            </a:r>
          </a:p>
          <a:p>
            <a:pPr algn="just">
              <a:buClr>
                <a:srgbClr val="CB5100"/>
              </a:buClr>
            </a:pPr>
            <a:r>
              <a:rPr lang="en-US" sz="1600" dirty="0" smtClean="0">
                <a:solidFill>
                  <a:schemeClr val="tx1"/>
                </a:solidFill>
                <a:latin typeface="+mj-lt"/>
              </a:rPr>
              <a:t>I.2- NOTÍCIAS DE IRREGULARIDADES</a:t>
            </a:r>
            <a:r>
              <a:rPr lang="en-US" sz="1600" dirty="0" smtClean="0">
                <a:latin typeface="+mj-lt"/>
              </a:rPr>
              <a:t>, PROCEDIMENTOS PREPARATÓRIOS  E INQUÉRITOS </a:t>
            </a:r>
            <a:r>
              <a:rPr lang="en-US" sz="1600" dirty="0" smtClean="0">
                <a:solidFill>
                  <a:schemeClr val="tx1"/>
                </a:solidFill>
                <a:latin typeface="+mj-lt"/>
              </a:rPr>
              <a:t>CIVIS</a:t>
            </a:r>
            <a:r>
              <a:rPr lang="en-US" sz="1600" dirty="0" smtClean="0">
                <a:latin typeface="+mj-lt"/>
              </a:rPr>
              <a:t>;</a:t>
            </a:r>
          </a:p>
          <a:p>
            <a:pPr algn="just">
              <a:buClr>
                <a:srgbClr val="CB5100"/>
              </a:buClr>
            </a:pPr>
            <a:r>
              <a:rPr lang="en-US" sz="1600" dirty="0" smtClean="0">
                <a:solidFill>
                  <a:schemeClr val="tx1"/>
                </a:solidFill>
                <a:latin typeface="+mj-lt"/>
              </a:rPr>
              <a:t>I.3- REPRESENTAÇ</a:t>
            </a:r>
            <a:r>
              <a:rPr lang="en-US" sz="1600" dirty="0" smtClean="0">
                <a:latin typeface="+mj-lt"/>
              </a:rPr>
              <a:t>ÕES MPC;</a:t>
            </a:r>
          </a:p>
          <a:p>
            <a:pPr algn="just">
              <a:buClr>
                <a:srgbClr val="CB5100"/>
              </a:buClr>
            </a:pPr>
            <a:r>
              <a:rPr lang="pt-BR" sz="1600" dirty="0" smtClean="0">
                <a:solidFill>
                  <a:schemeClr val="tx1"/>
                </a:solidFill>
                <a:latin typeface="+mj-lt"/>
              </a:rPr>
              <a:t>I.4- PEDIDOS DE COOPERAÇÃO; </a:t>
            </a:r>
          </a:p>
          <a:p>
            <a:pPr algn="just">
              <a:buClr>
                <a:srgbClr val="CB5100"/>
              </a:buClr>
            </a:pPr>
            <a:r>
              <a:rPr lang="pt-BR" sz="1600" dirty="0" smtClean="0">
                <a:solidFill>
                  <a:schemeClr val="tx1"/>
                </a:solidFill>
                <a:latin typeface="+mj-lt"/>
              </a:rPr>
              <a:t>I.5- ACOMPANHAMENTOS DE DECISÕES DO TCEMG; e</a:t>
            </a:r>
          </a:p>
          <a:p>
            <a:pPr algn="just">
              <a:buClr>
                <a:srgbClr val="CB5100"/>
              </a:buClr>
            </a:pPr>
            <a:r>
              <a:rPr lang="pt-BR" sz="1600" dirty="0" smtClean="0">
                <a:solidFill>
                  <a:schemeClr val="tx1"/>
                </a:solidFill>
                <a:latin typeface="+mj-lt"/>
              </a:rPr>
              <a:t>I.6- AMPLIAÇÃO DA INFORMATIZAÇÃO DO MPC-MG.</a:t>
            </a:r>
            <a:endParaRPr lang="en-US" sz="1600" dirty="0" smtClean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9" name="Imagem 0" descr="MPC-Logo-01-1024x102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9947" y="4157436"/>
            <a:ext cx="924053" cy="89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29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234918" y="3730587"/>
            <a:ext cx="228822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/>
              <a:t> </a:t>
            </a:r>
            <a:r>
              <a:rPr lang="en-US" sz="1000" dirty="0"/>
              <a:t>III </a:t>
            </a:r>
            <a:r>
              <a:rPr lang="en-US" sz="1000" dirty="0" err="1"/>
              <a:t>Congresso</a:t>
            </a:r>
            <a:r>
              <a:rPr lang="en-US" sz="1000" dirty="0"/>
              <a:t> </a:t>
            </a:r>
            <a:r>
              <a:rPr lang="en-US" sz="1000" dirty="0" err="1"/>
              <a:t>Internacional</a:t>
            </a:r>
            <a:r>
              <a:rPr lang="en-US" sz="1000" dirty="0"/>
              <a:t> de </a:t>
            </a:r>
            <a:r>
              <a:rPr lang="en-US" sz="1000" dirty="0" err="1"/>
              <a:t>Compras</a:t>
            </a:r>
            <a:r>
              <a:rPr lang="en-US" sz="1000" dirty="0"/>
              <a:t> </a:t>
            </a:r>
            <a:r>
              <a:rPr lang="en-US" sz="1000" dirty="0" err="1" smtClean="0"/>
              <a:t>Públicas</a:t>
            </a:r>
            <a:endParaRPr lang="en-US" sz="1000" dirty="0" smtClean="0"/>
          </a:p>
          <a:p>
            <a:pPr algn="ctr">
              <a:lnSpc>
                <a:spcPct val="140000"/>
              </a:lnSpc>
            </a:pPr>
            <a:r>
              <a:rPr lang="en-US" sz="1000" dirty="0" smtClean="0"/>
              <a:t>14 a 16/11/2018</a:t>
            </a:r>
            <a:endParaRPr lang="en-US" sz="1000" dirty="0"/>
          </a:p>
          <a:p>
            <a:pPr algn="ctr"/>
            <a:endParaRPr lang="en-US" sz="1000" dirty="0"/>
          </a:p>
        </p:txBody>
      </p:sp>
      <p:sp>
        <p:nvSpPr>
          <p:cNvPr id="7" name="Rectangle 6"/>
          <p:cNvSpPr/>
          <p:nvPr/>
        </p:nvSpPr>
        <p:spPr>
          <a:xfrm>
            <a:off x="3029336" y="3730587"/>
            <a:ext cx="264322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err="1" smtClean="0"/>
              <a:t>Medalha</a:t>
            </a:r>
            <a:r>
              <a:rPr lang="en-US" sz="1000" dirty="0" smtClean="0"/>
              <a:t> </a:t>
            </a:r>
            <a:r>
              <a:rPr lang="en-US" sz="1000" dirty="0"/>
              <a:t>“Amigo da </a:t>
            </a:r>
            <a:r>
              <a:rPr lang="en-US" sz="1000" dirty="0" err="1"/>
              <a:t>Marinha</a:t>
            </a:r>
            <a:r>
              <a:rPr lang="en-US" sz="1000" dirty="0" smtClean="0"/>
              <a:t>”</a:t>
            </a:r>
          </a:p>
          <a:p>
            <a:pPr algn="ctr">
              <a:lnSpc>
                <a:spcPct val="140000"/>
              </a:lnSpc>
            </a:pPr>
            <a:r>
              <a:rPr lang="en-US" sz="1000" dirty="0" smtClean="0"/>
              <a:t>06/11/2018</a:t>
            </a:r>
            <a:endParaRPr lang="en-US" sz="1000" dirty="0"/>
          </a:p>
          <a:p>
            <a:pPr algn="ctr"/>
            <a:endParaRPr lang="en-US" sz="1000" dirty="0"/>
          </a:p>
          <a:p>
            <a:pPr algn="ctr"/>
            <a:endParaRPr lang="en-US" sz="1000" dirty="0" smtClean="0"/>
          </a:p>
          <a:p>
            <a:pPr algn="ctr"/>
            <a:endParaRPr lang="en-US" sz="1000" dirty="0"/>
          </a:p>
          <a:p>
            <a:pPr algn="ctr"/>
            <a:endParaRPr lang="en-US" sz="1000" dirty="0"/>
          </a:p>
        </p:txBody>
      </p:sp>
      <p:sp>
        <p:nvSpPr>
          <p:cNvPr id="12" name="Rectangle 11"/>
          <p:cNvSpPr/>
          <p:nvPr/>
        </p:nvSpPr>
        <p:spPr>
          <a:xfrm>
            <a:off x="424640" y="3730587"/>
            <a:ext cx="22954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err="1" smtClean="0"/>
              <a:t>Medalha</a:t>
            </a:r>
            <a:r>
              <a:rPr lang="en-US" sz="1000" dirty="0" smtClean="0"/>
              <a:t> </a:t>
            </a:r>
            <a:r>
              <a:rPr lang="en-US" sz="1000" dirty="0"/>
              <a:t>Santos </a:t>
            </a:r>
            <a:r>
              <a:rPr lang="en-US" sz="1000" dirty="0" smtClean="0"/>
              <a:t>Dumont</a:t>
            </a:r>
          </a:p>
          <a:p>
            <a:pPr algn="ctr">
              <a:lnSpc>
                <a:spcPct val="140000"/>
              </a:lnSpc>
            </a:pPr>
            <a:r>
              <a:rPr lang="en-US" sz="1000" dirty="0" smtClean="0"/>
              <a:t>30/10/2018</a:t>
            </a:r>
            <a:endParaRPr lang="en-US" sz="1000" dirty="0"/>
          </a:p>
          <a:p>
            <a:pPr algn="ctr"/>
            <a:endParaRPr lang="en-US" sz="1000" dirty="0"/>
          </a:p>
          <a:p>
            <a:pPr algn="ctr"/>
            <a:endParaRPr lang="en-US" sz="1000" dirty="0" smtClean="0"/>
          </a:p>
          <a:p>
            <a:pPr algn="ctr"/>
            <a:endParaRPr lang="en-US" sz="1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184" y="1703324"/>
            <a:ext cx="1360380" cy="1813839"/>
          </a:xfrm>
          <a:prstGeom prst="rect">
            <a:avLst/>
          </a:prstGeom>
        </p:spPr>
      </p:pic>
      <p:sp>
        <p:nvSpPr>
          <p:cNvPr id="11" name="TextBox 1"/>
          <p:cNvSpPr txBox="1"/>
          <p:nvPr/>
        </p:nvSpPr>
        <p:spPr>
          <a:xfrm>
            <a:off x="807034" y="601386"/>
            <a:ext cx="7570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CB5100"/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III.5 - EVENTOS E VISITAS OFICIAIS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0" name="Imagem 0" descr="MPC-Logo-01-1024x102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9947" y="4157436"/>
            <a:ext cx="924053" cy="89354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1" t="841" r="4814" b="10415"/>
          <a:stretch/>
        </p:blipFill>
        <p:spPr>
          <a:xfrm>
            <a:off x="3649744" y="1669213"/>
            <a:ext cx="1379455" cy="184795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456" y="1855835"/>
            <a:ext cx="2305148" cy="166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74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237044" y="3678943"/>
            <a:ext cx="264322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/>
              <a:t>Posse </a:t>
            </a:r>
            <a:r>
              <a:rPr lang="en-US" sz="1000" dirty="0" err="1" smtClean="0"/>
              <a:t>da</a:t>
            </a:r>
            <a:r>
              <a:rPr lang="en-US" sz="1000" dirty="0" smtClean="0"/>
              <a:t> </a:t>
            </a:r>
            <a:r>
              <a:rPr lang="en-US" sz="1000" dirty="0" err="1" smtClean="0"/>
              <a:t>Procuradora-Geral</a:t>
            </a:r>
            <a:r>
              <a:rPr lang="en-US" sz="1000" dirty="0" smtClean="0"/>
              <a:t> </a:t>
            </a:r>
            <a:r>
              <a:rPr lang="en-US" sz="1000" dirty="0" err="1" smtClean="0"/>
              <a:t>como</a:t>
            </a:r>
            <a:r>
              <a:rPr lang="en-US" sz="1000" dirty="0" smtClean="0"/>
              <a:t> </a:t>
            </a:r>
            <a:r>
              <a:rPr lang="en-US" sz="1000" dirty="0" err="1" smtClean="0"/>
              <a:t>presidente</a:t>
            </a:r>
            <a:r>
              <a:rPr lang="en-US" sz="1000" dirty="0" smtClean="0"/>
              <a:t> </a:t>
            </a:r>
            <a:r>
              <a:rPr lang="en-US" sz="1000" dirty="0"/>
              <a:t>do </a:t>
            </a:r>
            <a:r>
              <a:rPr lang="en-US" sz="1000" dirty="0" err="1" smtClean="0"/>
              <a:t>Conselho</a:t>
            </a:r>
            <a:r>
              <a:rPr lang="en-US" sz="1000" dirty="0" smtClean="0"/>
              <a:t> </a:t>
            </a:r>
            <a:r>
              <a:rPr lang="en-US" sz="1000" dirty="0" err="1" smtClean="0"/>
              <a:t>Nacional</a:t>
            </a:r>
            <a:r>
              <a:rPr lang="en-US" sz="1000" dirty="0" smtClean="0"/>
              <a:t> de </a:t>
            </a:r>
            <a:r>
              <a:rPr lang="en-US" sz="1000" dirty="0" err="1" smtClean="0"/>
              <a:t>Procuradores-Gerais</a:t>
            </a:r>
            <a:r>
              <a:rPr lang="en-US" sz="1000" dirty="0" smtClean="0"/>
              <a:t> de </a:t>
            </a:r>
            <a:r>
              <a:rPr lang="en-US" sz="1000" dirty="0" err="1" smtClean="0"/>
              <a:t>Contas</a:t>
            </a:r>
            <a:r>
              <a:rPr lang="en-US" sz="1000" dirty="0" smtClean="0"/>
              <a:t> - CNPGC</a:t>
            </a:r>
          </a:p>
          <a:p>
            <a:pPr algn="ctr">
              <a:lnSpc>
                <a:spcPct val="140000"/>
              </a:lnSpc>
            </a:pPr>
            <a:r>
              <a:rPr lang="en-US" sz="1000" dirty="0" smtClean="0"/>
              <a:t>19/03/2019</a:t>
            </a:r>
            <a:endParaRPr lang="en-US" sz="10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1541" y="2053647"/>
            <a:ext cx="2234235" cy="149021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2318" y="2053647"/>
            <a:ext cx="2167780" cy="1445892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435036" y="3678943"/>
            <a:ext cx="22954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/>
              <a:t> </a:t>
            </a:r>
            <a:r>
              <a:rPr lang="en-US" sz="1000" dirty="0" err="1"/>
              <a:t>Medalha</a:t>
            </a:r>
            <a:r>
              <a:rPr lang="en-US" sz="1000" dirty="0"/>
              <a:t> da </a:t>
            </a:r>
            <a:r>
              <a:rPr lang="en-US" sz="1000" dirty="0" err="1" smtClean="0"/>
              <a:t>Inconfidência</a:t>
            </a:r>
            <a:endParaRPr lang="en-US" sz="1000" dirty="0" smtClean="0"/>
          </a:p>
          <a:p>
            <a:pPr algn="ctr">
              <a:lnSpc>
                <a:spcPct val="140000"/>
              </a:lnSpc>
            </a:pPr>
            <a:r>
              <a:rPr lang="en-US" sz="1000" dirty="0" smtClean="0"/>
              <a:t>21/04/2019</a:t>
            </a:r>
            <a:endParaRPr lang="en-US" sz="1000" dirty="0"/>
          </a:p>
          <a:p>
            <a:pPr algn="ctr"/>
            <a:endParaRPr lang="en-US" sz="1000" dirty="0"/>
          </a:p>
          <a:p>
            <a:pPr algn="ctr"/>
            <a:endParaRPr lang="en-US" sz="1000" dirty="0" smtClean="0"/>
          </a:p>
          <a:p>
            <a:pPr algn="ctr"/>
            <a:endParaRPr lang="en-US" sz="1000" dirty="0"/>
          </a:p>
        </p:txBody>
      </p:sp>
      <p:sp>
        <p:nvSpPr>
          <p:cNvPr id="11" name="TextBox 1"/>
          <p:cNvSpPr txBox="1"/>
          <p:nvPr/>
        </p:nvSpPr>
        <p:spPr>
          <a:xfrm>
            <a:off x="773240" y="568293"/>
            <a:ext cx="7570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CB5100"/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III.5 - EVENTOS E VISITAS OFICIAIS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7" name="Imagem 0" descr="MPC-Logo-01-1024x102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9947" y="4157436"/>
            <a:ext cx="924053" cy="893547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807" y="2053647"/>
            <a:ext cx="2240141" cy="1492844"/>
          </a:xfrm>
          <a:prstGeom prst="rect">
            <a:avLst/>
          </a:prstGeom>
        </p:spPr>
      </p:pic>
      <p:sp>
        <p:nvSpPr>
          <p:cNvPr id="13" name="Rectangle 11"/>
          <p:cNvSpPr/>
          <p:nvPr/>
        </p:nvSpPr>
        <p:spPr>
          <a:xfrm>
            <a:off x="435934" y="3678865"/>
            <a:ext cx="2256689" cy="108679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sz="1000" dirty="0" smtClean="0"/>
              <a:t> </a:t>
            </a:r>
            <a:r>
              <a:rPr lang="en-US" sz="1000" dirty="0" err="1"/>
              <a:t>Conferência</a:t>
            </a:r>
            <a:r>
              <a:rPr lang="en-US" sz="1000" dirty="0"/>
              <a:t> Nacional de </a:t>
            </a:r>
            <a:r>
              <a:rPr lang="en-US" sz="1000" dirty="0" err="1"/>
              <a:t>Educação</a:t>
            </a:r>
            <a:r>
              <a:rPr lang="en-US" sz="1000" dirty="0"/>
              <a:t> – CONAE </a:t>
            </a:r>
            <a:r>
              <a:rPr lang="en-US" sz="1000" dirty="0" smtClean="0"/>
              <a:t>2018</a:t>
            </a:r>
          </a:p>
          <a:p>
            <a:pPr algn="ctr">
              <a:lnSpc>
                <a:spcPct val="140000"/>
              </a:lnSpc>
            </a:pPr>
            <a:r>
              <a:rPr lang="en-US" sz="1000" dirty="0" smtClean="0"/>
              <a:t>21/11/2018</a:t>
            </a:r>
            <a:endParaRPr lang="en-US" sz="1000" dirty="0"/>
          </a:p>
          <a:p>
            <a:pPr algn="ctr"/>
            <a:endParaRPr lang="en-US" sz="1000" dirty="0"/>
          </a:p>
          <a:p>
            <a:pPr algn="ctr"/>
            <a:endParaRPr lang="en-US" sz="1000" dirty="0" smtClean="0"/>
          </a:p>
          <a:p>
            <a:pPr algn="ctr"/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4945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91962" y="3787407"/>
            <a:ext cx="264322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/>
              <a:t> </a:t>
            </a:r>
            <a:r>
              <a:rPr lang="en-US" sz="1000" dirty="0"/>
              <a:t>XI </a:t>
            </a:r>
            <a:r>
              <a:rPr lang="en-US" sz="1000" dirty="0" err="1"/>
              <a:t>Congresso</a:t>
            </a:r>
            <a:r>
              <a:rPr lang="en-US" sz="1000" dirty="0"/>
              <a:t> </a:t>
            </a:r>
            <a:r>
              <a:rPr lang="en-US" sz="1000" dirty="0" err="1"/>
              <a:t>Mineiro</a:t>
            </a:r>
            <a:r>
              <a:rPr lang="en-US" sz="1000" dirty="0"/>
              <a:t> de </a:t>
            </a:r>
            <a:r>
              <a:rPr lang="en-US" sz="1000" dirty="0" err="1"/>
              <a:t>Direito</a:t>
            </a:r>
            <a:r>
              <a:rPr lang="en-US" sz="1000" dirty="0"/>
              <a:t> </a:t>
            </a:r>
            <a:r>
              <a:rPr lang="en-US" sz="1000" dirty="0" err="1" smtClean="0"/>
              <a:t>Administrativo</a:t>
            </a:r>
            <a:endParaRPr lang="en-US" sz="1000" dirty="0" smtClean="0"/>
          </a:p>
          <a:p>
            <a:pPr algn="ctr">
              <a:lnSpc>
                <a:spcPct val="140000"/>
              </a:lnSpc>
            </a:pPr>
            <a:r>
              <a:rPr lang="en-US" sz="1000" dirty="0" smtClean="0"/>
              <a:t>07/05/2019</a:t>
            </a:r>
            <a:endParaRPr lang="en-US" sz="1000" dirty="0"/>
          </a:p>
          <a:p>
            <a:pPr algn="ctr"/>
            <a:endParaRPr lang="en-US" sz="1000" dirty="0"/>
          </a:p>
          <a:p>
            <a:pPr algn="ctr"/>
            <a:endParaRPr lang="en-US" sz="1000" dirty="0" smtClean="0"/>
          </a:p>
          <a:p>
            <a:pPr algn="ctr"/>
            <a:endParaRPr lang="en-US" sz="1000" dirty="0"/>
          </a:p>
          <a:p>
            <a:pPr algn="ctr"/>
            <a:endParaRPr lang="en-US" sz="1000" dirty="0"/>
          </a:p>
        </p:txBody>
      </p:sp>
      <p:sp>
        <p:nvSpPr>
          <p:cNvPr id="12" name="Rectangle 11"/>
          <p:cNvSpPr/>
          <p:nvPr/>
        </p:nvSpPr>
        <p:spPr>
          <a:xfrm>
            <a:off x="3551010" y="3786351"/>
            <a:ext cx="25179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err="1" smtClean="0"/>
              <a:t>Entrevista</a:t>
            </a:r>
            <a:r>
              <a:rPr lang="en-US" sz="1000" dirty="0"/>
              <a:t> </a:t>
            </a:r>
            <a:r>
              <a:rPr lang="en-US" sz="1000" dirty="0" err="1" smtClean="0"/>
              <a:t>ao</a:t>
            </a:r>
            <a:r>
              <a:rPr lang="en-US" sz="1000" dirty="0" smtClean="0"/>
              <a:t> Canal </a:t>
            </a:r>
            <a:r>
              <a:rPr lang="en-US" sz="1000" dirty="0" err="1" smtClean="0"/>
              <a:t>Noticioso</a:t>
            </a:r>
            <a:r>
              <a:rPr lang="en-US" sz="1000" dirty="0" smtClean="0"/>
              <a:t> </a:t>
            </a:r>
            <a:r>
              <a:rPr lang="en-US" sz="1000" dirty="0" err="1" smtClean="0"/>
              <a:t>sobre</a:t>
            </a:r>
            <a:r>
              <a:rPr lang="en-US" sz="1000" dirty="0" smtClean="0"/>
              <a:t> o MPC e o </a:t>
            </a:r>
            <a:r>
              <a:rPr lang="en-US" sz="1000" dirty="0" err="1" smtClean="0"/>
              <a:t>evento</a:t>
            </a:r>
            <a:r>
              <a:rPr lang="en-US" sz="1000" dirty="0" smtClean="0"/>
              <a:t> </a:t>
            </a:r>
            <a:r>
              <a:rPr lang="en-US" sz="1000" dirty="0" err="1" smtClean="0"/>
              <a:t>em</a:t>
            </a:r>
            <a:r>
              <a:rPr lang="en-US" sz="1000" dirty="0" smtClean="0"/>
              <a:t> </a:t>
            </a:r>
            <a:r>
              <a:rPr lang="en-US" sz="1000" dirty="0" err="1" smtClean="0"/>
              <a:t>comemoração</a:t>
            </a:r>
            <a:r>
              <a:rPr lang="en-US" sz="1000" dirty="0" smtClean="0"/>
              <a:t> </a:t>
            </a:r>
            <a:r>
              <a:rPr lang="en-US" sz="1000" dirty="0" err="1" smtClean="0"/>
              <a:t>aos</a:t>
            </a:r>
            <a:r>
              <a:rPr lang="en-US" sz="1000" dirty="0" smtClean="0"/>
              <a:t> </a:t>
            </a:r>
            <a:r>
              <a:rPr lang="en-US" sz="1000" dirty="0" err="1" smtClean="0"/>
              <a:t>seus</a:t>
            </a:r>
            <a:r>
              <a:rPr lang="en-US" sz="1000" dirty="0" smtClean="0"/>
              <a:t> 10 </a:t>
            </a:r>
            <a:r>
              <a:rPr lang="en-US" sz="1000" dirty="0" err="1" smtClean="0"/>
              <a:t>anos</a:t>
            </a:r>
            <a:endParaRPr lang="en-US" sz="1000" dirty="0" smtClean="0"/>
          </a:p>
          <a:p>
            <a:pPr algn="ctr">
              <a:lnSpc>
                <a:spcPct val="140000"/>
              </a:lnSpc>
            </a:pPr>
            <a:r>
              <a:rPr lang="en-US" sz="1000" dirty="0" smtClean="0"/>
              <a:t>20\05\2019</a:t>
            </a:r>
            <a:endParaRPr lang="en-US" sz="1000" dirty="0"/>
          </a:p>
          <a:p>
            <a:pPr algn="ctr"/>
            <a:endParaRPr lang="en-US" sz="1000" dirty="0"/>
          </a:p>
          <a:p>
            <a:pPr algn="ctr"/>
            <a:endParaRPr lang="en-US" sz="1000" dirty="0" smtClean="0"/>
          </a:p>
          <a:p>
            <a:pPr algn="ctr"/>
            <a:endParaRPr lang="en-US" sz="1000" dirty="0"/>
          </a:p>
        </p:txBody>
      </p:sp>
      <p:sp>
        <p:nvSpPr>
          <p:cNvPr id="23" name="Rectangle 22"/>
          <p:cNvSpPr/>
          <p:nvPr/>
        </p:nvSpPr>
        <p:spPr>
          <a:xfrm>
            <a:off x="6468199" y="3787407"/>
            <a:ext cx="22954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err="1" smtClean="0"/>
              <a:t>Seminário</a:t>
            </a:r>
            <a:r>
              <a:rPr lang="en-US" sz="1000" dirty="0" smtClean="0"/>
              <a:t> </a:t>
            </a:r>
            <a:r>
              <a:rPr lang="en-US" sz="1000" dirty="0"/>
              <a:t>das </a:t>
            </a:r>
            <a:r>
              <a:rPr lang="en-US" sz="1000" dirty="0" err="1"/>
              <a:t>carreiras</a:t>
            </a:r>
            <a:r>
              <a:rPr lang="en-US" sz="1000" dirty="0"/>
              <a:t> </a:t>
            </a:r>
            <a:r>
              <a:rPr lang="en-US" sz="1000" dirty="0" err="1"/>
              <a:t>jurídicas</a:t>
            </a:r>
            <a:r>
              <a:rPr lang="en-US" sz="1000" dirty="0"/>
              <a:t> e </a:t>
            </a:r>
            <a:r>
              <a:rPr lang="en-US" sz="1000" dirty="0" err="1"/>
              <a:t>seus</a:t>
            </a:r>
            <a:r>
              <a:rPr lang="en-US" sz="1000" dirty="0"/>
              <a:t> </a:t>
            </a:r>
            <a:r>
              <a:rPr lang="en-US" sz="1000" dirty="0" err="1"/>
              <a:t>desafios</a:t>
            </a:r>
            <a:endParaRPr lang="en-US" sz="1000" dirty="0"/>
          </a:p>
          <a:p>
            <a:pPr algn="ctr">
              <a:lnSpc>
                <a:spcPct val="140000"/>
              </a:lnSpc>
            </a:pPr>
            <a:r>
              <a:rPr lang="en-US" sz="1000" dirty="0"/>
              <a:t>25/05/2019</a:t>
            </a:r>
          </a:p>
          <a:p>
            <a:pPr algn="ctr"/>
            <a:endParaRPr lang="en-US" sz="1000" dirty="0"/>
          </a:p>
          <a:p>
            <a:pPr algn="ctr"/>
            <a:endParaRPr lang="en-US" sz="1000" dirty="0" smtClean="0"/>
          </a:p>
          <a:p>
            <a:pPr algn="ctr"/>
            <a:endParaRPr lang="en-US" sz="1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962" y="2528088"/>
            <a:ext cx="2657218" cy="1074305"/>
          </a:xfrm>
          <a:prstGeom prst="rect">
            <a:avLst/>
          </a:prstGeom>
        </p:spPr>
      </p:pic>
      <p:sp>
        <p:nvSpPr>
          <p:cNvPr id="17" name="TextBox 1"/>
          <p:cNvSpPr txBox="1"/>
          <p:nvPr/>
        </p:nvSpPr>
        <p:spPr>
          <a:xfrm>
            <a:off x="807034" y="651980"/>
            <a:ext cx="7570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CB5100"/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III.5 - EVENTOS E VISITAS OFICIAIS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8" name="Imagem 0" descr="MPC-Logo-01-1024x102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9947" y="4157436"/>
            <a:ext cx="924053" cy="89354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473" y="2554402"/>
            <a:ext cx="2154906" cy="1047991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672" y="2458215"/>
            <a:ext cx="2338344" cy="114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64347" y="3547113"/>
            <a:ext cx="264322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000" dirty="0"/>
              <a:t>Ministério Público de Contas recebe visita do Presidente da </a:t>
            </a:r>
            <a:r>
              <a:rPr lang="pt-BR" sz="1000" dirty="0" smtClean="0"/>
              <a:t>OAB/MG</a:t>
            </a:r>
          </a:p>
          <a:p>
            <a:pPr algn="ctr"/>
            <a:r>
              <a:rPr lang="pt-BR" sz="1000" dirty="0" smtClean="0"/>
              <a:t>03\06\2019</a:t>
            </a:r>
            <a:endParaRPr lang="en-US" sz="1000" dirty="0"/>
          </a:p>
        </p:txBody>
      </p:sp>
      <p:sp>
        <p:nvSpPr>
          <p:cNvPr id="12" name="Rectangle 11"/>
          <p:cNvSpPr/>
          <p:nvPr/>
        </p:nvSpPr>
        <p:spPr>
          <a:xfrm>
            <a:off x="3410646" y="3529055"/>
            <a:ext cx="2295468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err="1" smtClean="0"/>
              <a:t>Visita</a:t>
            </a:r>
            <a:r>
              <a:rPr lang="en-US" sz="1000" dirty="0" smtClean="0"/>
              <a:t> </a:t>
            </a:r>
            <a:r>
              <a:rPr lang="en-US" sz="1000" dirty="0" err="1" smtClean="0"/>
              <a:t>institucional</a:t>
            </a:r>
            <a:r>
              <a:rPr lang="en-US" sz="1000" dirty="0" smtClean="0"/>
              <a:t> à </a:t>
            </a:r>
            <a:r>
              <a:rPr lang="en-US" sz="1000" dirty="0" err="1" smtClean="0"/>
              <a:t>Secetaria</a:t>
            </a:r>
            <a:r>
              <a:rPr lang="en-US" sz="1000" dirty="0" smtClean="0"/>
              <a:t> do </a:t>
            </a:r>
            <a:r>
              <a:rPr lang="en-US" sz="1000" dirty="0" err="1" smtClean="0"/>
              <a:t>Tesouro</a:t>
            </a:r>
            <a:r>
              <a:rPr lang="en-US" sz="1000" dirty="0" smtClean="0"/>
              <a:t> Nacional para </a:t>
            </a:r>
            <a:r>
              <a:rPr lang="en-US" sz="1000" dirty="0" err="1" smtClean="0"/>
              <a:t>viabilizar</a:t>
            </a:r>
            <a:r>
              <a:rPr lang="en-US" sz="1000" dirty="0" smtClean="0"/>
              <a:t> a </a:t>
            </a:r>
            <a:r>
              <a:rPr lang="en-US" sz="1000" dirty="0" err="1" smtClean="0"/>
              <a:t>assinatura</a:t>
            </a:r>
            <a:r>
              <a:rPr lang="en-US" sz="1000" dirty="0" smtClean="0"/>
              <a:t> de TCT com o MPC</a:t>
            </a:r>
          </a:p>
          <a:p>
            <a:pPr algn="ctr">
              <a:lnSpc>
                <a:spcPct val="140000"/>
              </a:lnSpc>
            </a:pPr>
            <a:r>
              <a:rPr lang="en-US" sz="1000" dirty="0" smtClean="0"/>
              <a:t>06/06/2019</a:t>
            </a:r>
            <a:endParaRPr lang="en-US" sz="1000" dirty="0"/>
          </a:p>
          <a:p>
            <a:pPr algn="ctr"/>
            <a:endParaRPr lang="en-US" sz="1000" dirty="0"/>
          </a:p>
          <a:p>
            <a:pPr algn="ctr"/>
            <a:endParaRPr lang="en-US" sz="1000" dirty="0" smtClean="0"/>
          </a:p>
          <a:p>
            <a:pPr algn="ctr"/>
            <a:endParaRPr lang="en-US" sz="1000" dirty="0"/>
          </a:p>
        </p:txBody>
      </p:sp>
      <p:sp>
        <p:nvSpPr>
          <p:cNvPr id="23" name="Rectangle 22"/>
          <p:cNvSpPr/>
          <p:nvPr/>
        </p:nvSpPr>
        <p:spPr>
          <a:xfrm>
            <a:off x="6268593" y="3564658"/>
            <a:ext cx="22954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/>
              <a:t> </a:t>
            </a:r>
            <a:r>
              <a:rPr lang="en-US" sz="1000" dirty="0"/>
              <a:t>II </a:t>
            </a:r>
            <a:r>
              <a:rPr lang="en-US" sz="1000" dirty="0" err="1"/>
              <a:t>Fórum</a:t>
            </a:r>
            <a:r>
              <a:rPr lang="en-US" sz="1000" dirty="0"/>
              <a:t> de </a:t>
            </a:r>
            <a:r>
              <a:rPr lang="en-US" sz="1000" dirty="0" err="1"/>
              <a:t>Discussão</a:t>
            </a:r>
            <a:r>
              <a:rPr lang="en-US" sz="1000" dirty="0"/>
              <a:t> de </a:t>
            </a:r>
            <a:r>
              <a:rPr lang="en-US" sz="1000" dirty="0" err="1"/>
              <a:t>Combate</a:t>
            </a:r>
            <a:r>
              <a:rPr lang="en-US" sz="1000" dirty="0"/>
              <a:t> à </a:t>
            </a:r>
            <a:r>
              <a:rPr lang="en-US" sz="1000" dirty="0" err="1"/>
              <a:t>Desnutrição</a:t>
            </a:r>
            <a:r>
              <a:rPr lang="en-US" sz="1000" dirty="0"/>
              <a:t> </a:t>
            </a:r>
            <a:r>
              <a:rPr lang="en-US" sz="1000" dirty="0" err="1" smtClean="0"/>
              <a:t>Hospitalar</a:t>
            </a:r>
            <a:endParaRPr lang="en-US" sz="1000" dirty="0" smtClean="0"/>
          </a:p>
          <a:p>
            <a:pPr algn="ctr">
              <a:lnSpc>
                <a:spcPct val="140000"/>
              </a:lnSpc>
            </a:pPr>
            <a:r>
              <a:rPr lang="en-US" sz="1000" dirty="0" smtClean="0"/>
              <a:t>06/06/2019</a:t>
            </a:r>
            <a:endParaRPr lang="en-US" sz="1000" dirty="0"/>
          </a:p>
          <a:p>
            <a:pPr algn="ctr"/>
            <a:endParaRPr lang="en-US" sz="1000" dirty="0"/>
          </a:p>
          <a:p>
            <a:pPr algn="ctr"/>
            <a:endParaRPr lang="en-US" sz="1000" dirty="0" smtClean="0"/>
          </a:p>
          <a:p>
            <a:pPr algn="ctr"/>
            <a:endParaRPr lang="en-US" sz="1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646" y="1848115"/>
            <a:ext cx="2295468" cy="15288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8735" y="1699324"/>
            <a:ext cx="2515184" cy="1677608"/>
          </a:xfrm>
          <a:prstGeom prst="rect">
            <a:avLst/>
          </a:prstGeom>
        </p:spPr>
      </p:pic>
      <p:pic>
        <p:nvPicPr>
          <p:cNvPr id="1026" name="Picture 2" descr="http://www.mpc.mg.gov.br/wp-content/uploads/2019/06/IMG-20190604-WA0044-1024x58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77" y="1951871"/>
            <a:ext cx="2494465" cy="142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"/>
          <p:cNvSpPr txBox="1"/>
          <p:nvPr/>
        </p:nvSpPr>
        <p:spPr>
          <a:xfrm>
            <a:off x="772960" y="710438"/>
            <a:ext cx="7570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CB5100"/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III.5 - EVENTOS E VISITAS OFICIAIS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6" name="Imagem 0" descr="MPC-Logo-01-1024x102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9947" y="4157436"/>
            <a:ext cx="924053" cy="89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60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86918" y="3884791"/>
            <a:ext cx="264322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/>
              <a:t> </a:t>
            </a:r>
            <a:r>
              <a:rPr lang="en-US" sz="1000" dirty="0"/>
              <a:t>P</a:t>
            </a:r>
            <a:r>
              <a:rPr lang="en-US" sz="1000" dirty="0" smtClean="0"/>
              <a:t>alestra </a:t>
            </a:r>
            <a:r>
              <a:rPr lang="en-US" sz="1000" dirty="0"/>
              <a:t>no </a:t>
            </a:r>
            <a:r>
              <a:rPr lang="en-US" sz="1000" dirty="0" err="1" smtClean="0"/>
              <a:t>Seminário</a:t>
            </a:r>
            <a:r>
              <a:rPr lang="en-US" sz="1000" dirty="0" smtClean="0"/>
              <a:t> de </a:t>
            </a:r>
            <a:r>
              <a:rPr lang="en-US" sz="1000" dirty="0" err="1" smtClean="0"/>
              <a:t>prevenção</a:t>
            </a:r>
            <a:r>
              <a:rPr lang="en-US" sz="1000" dirty="0" smtClean="0"/>
              <a:t> e </a:t>
            </a:r>
            <a:r>
              <a:rPr lang="en-US" sz="1000" dirty="0" err="1" smtClean="0"/>
              <a:t>combate</a:t>
            </a:r>
            <a:r>
              <a:rPr lang="en-US" sz="1000" dirty="0" smtClean="0"/>
              <a:t> à </a:t>
            </a:r>
            <a:r>
              <a:rPr lang="en-US" sz="1000" dirty="0" err="1" smtClean="0"/>
              <a:t>corrupção</a:t>
            </a:r>
            <a:endParaRPr lang="en-US" sz="1000" dirty="0" smtClean="0"/>
          </a:p>
          <a:p>
            <a:pPr algn="ctr">
              <a:lnSpc>
                <a:spcPct val="140000"/>
              </a:lnSpc>
            </a:pPr>
            <a:r>
              <a:rPr lang="en-US" sz="1000" dirty="0" smtClean="0"/>
              <a:t>06/06/2019</a:t>
            </a:r>
            <a:endParaRPr lang="en-US" sz="1000" dirty="0"/>
          </a:p>
        </p:txBody>
      </p:sp>
      <p:sp>
        <p:nvSpPr>
          <p:cNvPr id="12" name="Rectangle 11"/>
          <p:cNvSpPr/>
          <p:nvPr/>
        </p:nvSpPr>
        <p:spPr>
          <a:xfrm>
            <a:off x="3314896" y="3869286"/>
            <a:ext cx="26305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/>
              <a:t>P</a:t>
            </a:r>
            <a:r>
              <a:rPr lang="en-US" sz="1000" dirty="0" smtClean="0"/>
              <a:t>alestra </a:t>
            </a:r>
            <a:r>
              <a:rPr lang="en-US" sz="1000" dirty="0" err="1" smtClean="0"/>
              <a:t>em</a:t>
            </a:r>
            <a:r>
              <a:rPr lang="en-US" sz="1000" dirty="0" smtClean="0"/>
              <a:t> </a:t>
            </a:r>
            <a:r>
              <a:rPr lang="en-US" sz="1000" dirty="0" err="1" smtClean="0"/>
              <a:t>Audiência</a:t>
            </a:r>
            <a:r>
              <a:rPr lang="en-US" sz="1000" dirty="0" smtClean="0"/>
              <a:t> </a:t>
            </a:r>
            <a:r>
              <a:rPr lang="en-US" sz="1000" dirty="0" err="1" smtClean="0"/>
              <a:t>Pública</a:t>
            </a:r>
            <a:r>
              <a:rPr lang="en-US" sz="1000" dirty="0" smtClean="0"/>
              <a:t> </a:t>
            </a:r>
            <a:r>
              <a:rPr lang="en-US" sz="1000" dirty="0" err="1" smtClean="0"/>
              <a:t>na</a:t>
            </a:r>
            <a:r>
              <a:rPr lang="en-US" sz="1000" dirty="0" smtClean="0"/>
              <a:t> Assembleia </a:t>
            </a:r>
            <a:r>
              <a:rPr lang="en-US" sz="1000" dirty="0" err="1"/>
              <a:t>Legislativa</a:t>
            </a:r>
            <a:r>
              <a:rPr lang="en-US" sz="1000" dirty="0"/>
              <a:t> do </a:t>
            </a:r>
            <a:r>
              <a:rPr lang="en-US" sz="1000" dirty="0" smtClean="0"/>
              <a:t>Paraná</a:t>
            </a:r>
            <a:r>
              <a:rPr lang="en-US" sz="1000" dirty="0"/>
              <a:t>, </a:t>
            </a:r>
            <a:r>
              <a:rPr lang="en-US" sz="1000" dirty="0" err="1"/>
              <a:t>discorrendo</a:t>
            </a:r>
            <a:r>
              <a:rPr lang="en-US" sz="1000" dirty="0"/>
              <a:t> </a:t>
            </a:r>
            <a:r>
              <a:rPr lang="en-US" sz="1000" dirty="0" err="1"/>
              <a:t>sobre</a:t>
            </a:r>
            <a:r>
              <a:rPr lang="en-US" sz="1000" dirty="0"/>
              <a:t> </a:t>
            </a:r>
            <a:r>
              <a:rPr lang="en-US" sz="1000" dirty="0" err="1"/>
              <a:t>os</a:t>
            </a:r>
            <a:r>
              <a:rPr lang="en-US" sz="1000" dirty="0"/>
              <a:t> </a:t>
            </a:r>
            <a:r>
              <a:rPr lang="en-US" sz="1000" dirty="0" err="1"/>
              <a:t>principais</a:t>
            </a:r>
            <a:r>
              <a:rPr lang="en-US" sz="1000" dirty="0"/>
              <a:t> </a:t>
            </a:r>
            <a:r>
              <a:rPr lang="en-US" sz="1000" dirty="0" err="1"/>
              <a:t>aspectos</a:t>
            </a:r>
            <a:r>
              <a:rPr lang="en-US" sz="1000" dirty="0"/>
              <a:t> da PEC 329/</a:t>
            </a:r>
            <a:r>
              <a:rPr lang="en-US" sz="1000" dirty="0" smtClean="0"/>
              <a:t>2013</a:t>
            </a:r>
          </a:p>
          <a:p>
            <a:pPr algn="ctr">
              <a:lnSpc>
                <a:spcPct val="140000"/>
              </a:lnSpc>
            </a:pPr>
            <a:r>
              <a:rPr lang="en-US" sz="1000" dirty="0" smtClean="0"/>
              <a:t>08/07/2019</a:t>
            </a:r>
            <a:endParaRPr lang="en-US" sz="1000" dirty="0"/>
          </a:p>
        </p:txBody>
      </p:sp>
      <p:sp>
        <p:nvSpPr>
          <p:cNvPr id="23" name="Rectangle 22"/>
          <p:cNvSpPr/>
          <p:nvPr/>
        </p:nvSpPr>
        <p:spPr>
          <a:xfrm>
            <a:off x="6301513" y="3884791"/>
            <a:ext cx="22954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/>
              <a:t> II </a:t>
            </a:r>
            <a:r>
              <a:rPr lang="en-US" sz="1000" dirty="0" err="1" smtClean="0"/>
              <a:t>Simpósio</a:t>
            </a:r>
            <a:r>
              <a:rPr lang="en-US" sz="1000" dirty="0" smtClean="0"/>
              <a:t> Nacional de </a:t>
            </a:r>
            <a:r>
              <a:rPr lang="en-US" sz="1000" dirty="0" err="1" smtClean="0"/>
              <a:t>Educação</a:t>
            </a:r>
            <a:r>
              <a:rPr lang="en-US" sz="1000" dirty="0" smtClean="0"/>
              <a:t> </a:t>
            </a:r>
          </a:p>
          <a:p>
            <a:pPr algn="ctr">
              <a:lnSpc>
                <a:spcPct val="140000"/>
              </a:lnSpc>
            </a:pPr>
            <a:r>
              <a:rPr lang="en-US" sz="1000" dirty="0" smtClean="0"/>
              <a:t>25/07/2019</a:t>
            </a:r>
            <a:endParaRPr lang="en-US" sz="1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531" y="1927606"/>
            <a:ext cx="2299999" cy="17249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7810" y="1937123"/>
            <a:ext cx="2571967" cy="1715482"/>
          </a:xfrm>
          <a:prstGeom prst="rect">
            <a:avLst/>
          </a:prstGeom>
        </p:spPr>
      </p:pic>
      <p:sp>
        <p:nvSpPr>
          <p:cNvPr id="13" name="TextBox 1"/>
          <p:cNvSpPr txBox="1"/>
          <p:nvPr/>
        </p:nvSpPr>
        <p:spPr>
          <a:xfrm>
            <a:off x="773240" y="651980"/>
            <a:ext cx="7570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CB5100"/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III.5 - EVENTOS E VISITAS OFICIAIS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8" name="Imagem 0" descr="MPC-Logo-01-1024x102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9947" y="4157436"/>
            <a:ext cx="924053" cy="893547"/>
          </a:xfrm>
          <a:prstGeom prst="rect">
            <a:avLst/>
          </a:prstGeom>
        </p:spPr>
      </p:pic>
      <p:pic>
        <p:nvPicPr>
          <p:cNvPr id="2053" name="cc803113-f0bd-4533-afb7-9aec217d1cb8" descr="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000" y="1937123"/>
            <a:ext cx="2466719" cy="176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648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7198" y="3739590"/>
            <a:ext cx="264322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err="1"/>
              <a:t>A</a:t>
            </a:r>
            <a:r>
              <a:rPr lang="en-US" sz="1000" dirty="0" err="1" smtClean="0"/>
              <a:t>bertura</a:t>
            </a:r>
            <a:r>
              <a:rPr lang="en-US" sz="1000" dirty="0" smtClean="0"/>
              <a:t> </a:t>
            </a:r>
            <a:r>
              <a:rPr lang="en-US" sz="1000" dirty="0"/>
              <a:t>do </a:t>
            </a:r>
            <a:r>
              <a:rPr lang="en-US" sz="1000" dirty="0" err="1"/>
              <a:t>Encontro</a:t>
            </a:r>
            <a:r>
              <a:rPr lang="en-US" sz="1000" dirty="0"/>
              <a:t> Regional de </a:t>
            </a:r>
            <a:r>
              <a:rPr lang="en-US" sz="1000" dirty="0" err="1"/>
              <a:t>Promotores</a:t>
            </a:r>
            <a:r>
              <a:rPr lang="en-US" sz="1000" dirty="0"/>
              <a:t> de </a:t>
            </a:r>
            <a:r>
              <a:rPr lang="en-US" sz="1000" dirty="0" err="1"/>
              <a:t>Justiça</a:t>
            </a:r>
            <a:r>
              <a:rPr lang="en-US" sz="1000" dirty="0"/>
              <a:t> de </a:t>
            </a:r>
            <a:r>
              <a:rPr lang="en-US" sz="1000" dirty="0" err="1"/>
              <a:t>Defesa</a:t>
            </a:r>
            <a:r>
              <a:rPr lang="en-US" sz="1000" dirty="0"/>
              <a:t> do </a:t>
            </a:r>
            <a:r>
              <a:rPr lang="en-US" sz="1000" dirty="0" err="1"/>
              <a:t>Patrimônio</a:t>
            </a:r>
            <a:r>
              <a:rPr lang="en-US" sz="1000" dirty="0"/>
              <a:t> </a:t>
            </a:r>
            <a:r>
              <a:rPr lang="en-US" sz="1000" dirty="0" err="1"/>
              <a:t>Público</a:t>
            </a:r>
            <a:r>
              <a:rPr lang="en-US" sz="1000" dirty="0"/>
              <a:t> da </a:t>
            </a:r>
            <a:r>
              <a:rPr lang="en-US" sz="1000" dirty="0" err="1"/>
              <a:t>Região</a:t>
            </a:r>
            <a:r>
              <a:rPr lang="en-US" sz="1000" dirty="0"/>
              <a:t> </a:t>
            </a:r>
            <a:r>
              <a:rPr lang="en-US" sz="1000" dirty="0" err="1"/>
              <a:t>Metropolitana</a:t>
            </a:r>
            <a:r>
              <a:rPr lang="en-US" sz="1000" dirty="0"/>
              <a:t> de Belo Horizonte</a:t>
            </a:r>
          </a:p>
          <a:p>
            <a:pPr algn="ctr">
              <a:lnSpc>
                <a:spcPct val="140000"/>
              </a:lnSpc>
            </a:pPr>
            <a:r>
              <a:rPr lang="en-US" sz="1000" dirty="0" smtClean="0"/>
              <a:t>01/08/2019</a:t>
            </a:r>
            <a:endParaRPr lang="en-US" sz="1000" dirty="0"/>
          </a:p>
          <a:p>
            <a:pPr algn="ctr"/>
            <a:endParaRPr lang="en-US" sz="1000" dirty="0"/>
          </a:p>
          <a:p>
            <a:pPr algn="ctr"/>
            <a:endParaRPr lang="en-US" sz="1000" dirty="0" smtClean="0"/>
          </a:p>
          <a:p>
            <a:pPr algn="ctr"/>
            <a:endParaRPr lang="en-US" sz="1000" dirty="0"/>
          </a:p>
          <a:p>
            <a:pPr algn="ctr"/>
            <a:endParaRPr lang="en-US" sz="1000" dirty="0"/>
          </a:p>
        </p:txBody>
      </p:sp>
      <p:sp>
        <p:nvSpPr>
          <p:cNvPr id="23" name="Rectangle 22"/>
          <p:cNvSpPr/>
          <p:nvPr/>
        </p:nvSpPr>
        <p:spPr>
          <a:xfrm>
            <a:off x="6277193" y="3772715"/>
            <a:ext cx="229546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/>
              <a:t>V </a:t>
            </a:r>
            <a:r>
              <a:rPr lang="en-US" sz="1000" dirty="0" err="1" smtClean="0"/>
              <a:t>Fórum</a:t>
            </a:r>
            <a:r>
              <a:rPr lang="en-US" sz="1000" dirty="0" smtClean="0"/>
              <a:t> Nacional de Auditoria </a:t>
            </a:r>
            <a:r>
              <a:rPr lang="en-US" sz="1000" dirty="0" err="1" smtClean="0"/>
              <a:t>promovido</a:t>
            </a:r>
            <a:r>
              <a:rPr lang="en-US" sz="1000" dirty="0" smtClean="0"/>
              <a:t> </a:t>
            </a:r>
            <a:r>
              <a:rPr lang="en-US" sz="1000" dirty="0" err="1" smtClean="0"/>
              <a:t>pelo</a:t>
            </a:r>
            <a:r>
              <a:rPr lang="en-US" sz="1000" dirty="0" smtClean="0"/>
              <a:t> </a:t>
            </a:r>
            <a:r>
              <a:rPr lang="en-US" sz="1000" dirty="0" err="1" smtClean="0"/>
              <a:t>Instituto</a:t>
            </a:r>
            <a:r>
              <a:rPr lang="en-US" sz="1000" dirty="0" smtClean="0"/>
              <a:t> </a:t>
            </a:r>
            <a:r>
              <a:rPr lang="en-US" sz="1000" dirty="0" err="1" smtClean="0"/>
              <a:t>Rui</a:t>
            </a:r>
            <a:r>
              <a:rPr lang="en-US" sz="1000" dirty="0" smtClean="0"/>
              <a:t> Barbosa</a:t>
            </a:r>
          </a:p>
          <a:p>
            <a:pPr algn="ctr">
              <a:lnSpc>
                <a:spcPct val="140000"/>
              </a:lnSpc>
            </a:pPr>
            <a:r>
              <a:rPr lang="en-US" sz="1000" dirty="0" smtClean="0"/>
              <a:t>22/08/2019</a:t>
            </a:r>
            <a:endParaRPr lang="en-US" sz="1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198" y="1986797"/>
            <a:ext cx="2119225" cy="15935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3560" y="1966821"/>
            <a:ext cx="2419119" cy="1613533"/>
          </a:xfrm>
          <a:prstGeom prst="rect">
            <a:avLst/>
          </a:prstGeom>
        </p:spPr>
      </p:pic>
      <p:sp>
        <p:nvSpPr>
          <p:cNvPr id="11" name="TextBox 1"/>
          <p:cNvSpPr txBox="1"/>
          <p:nvPr/>
        </p:nvSpPr>
        <p:spPr>
          <a:xfrm>
            <a:off x="749198" y="651980"/>
            <a:ext cx="7570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CB5100"/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III.5 - EVENTOS E VISITAS OFICIAIS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6" name="Imagem 0" descr="MPC-Logo-01-1024x102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9947" y="4157436"/>
            <a:ext cx="924053" cy="893547"/>
          </a:xfrm>
          <a:prstGeom prst="rect">
            <a:avLst/>
          </a:prstGeom>
        </p:spPr>
      </p:pic>
      <p:pic>
        <p:nvPicPr>
          <p:cNvPr id="3074" name="Picture 2" descr="http://www.mpc.mg.gov.br/wp-content/uploads/2019/08/3-interno-1024x57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90"/>
          <a:stretch/>
        </p:blipFill>
        <p:spPr bwMode="auto">
          <a:xfrm>
            <a:off x="3275781" y="1947568"/>
            <a:ext cx="2547503" cy="163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22"/>
          <p:cNvSpPr/>
          <p:nvPr/>
        </p:nvSpPr>
        <p:spPr>
          <a:xfrm>
            <a:off x="3556075" y="3739590"/>
            <a:ext cx="229546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000" dirty="0"/>
              <a:t>Futuro das contratações públicas – debates sobre o PL 1292/95</a:t>
            </a:r>
            <a:endParaRPr lang="en-US" sz="1000" dirty="0"/>
          </a:p>
          <a:p>
            <a:pPr algn="ctr">
              <a:lnSpc>
                <a:spcPct val="140000"/>
              </a:lnSpc>
            </a:pPr>
            <a:r>
              <a:rPr lang="en-US" sz="1000" dirty="0" smtClean="0"/>
              <a:t>19/08/2019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84091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78757" y="3703957"/>
            <a:ext cx="264322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err="1" smtClean="0"/>
              <a:t>Programa</a:t>
            </a:r>
            <a:r>
              <a:rPr lang="en-US" sz="1000" dirty="0" smtClean="0"/>
              <a:t> </a:t>
            </a:r>
            <a:r>
              <a:rPr lang="en-US" sz="1000" dirty="0"/>
              <a:t>de </a:t>
            </a:r>
            <a:r>
              <a:rPr lang="en-US" sz="1000" dirty="0" err="1"/>
              <a:t>Capacitação</a:t>
            </a:r>
            <a:r>
              <a:rPr lang="en-US" sz="1000" dirty="0"/>
              <a:t> </a:t>
            </a:r>
            <a:r>
              <a:rPr lang="en-US" sz="1000" dirty="0" err="1"/>
              <a:t>sobre</a:t>
            </a:r>
            <a:r>
              <a:rPr lang="en-US" sz="1000" dirty="0"/>
              <a:t> </a:t>
            </a:r>
            <a:r>
              <a:rPr lang="en-US" sz="1000" dirty="0" err="1"/>
              <a:t>Inteligência</a:t>
            </a:r>
            <a:r>
              <a:rPr lang="en-US" sz="1000" dirty="0"/>
              <a:t> e </a:t>
            </a:r>
            <a:r>
              <a:rPr lang="en-US" sz="1000" dirty="0" err="1"/>
              <a:t>Técnicas</a:t>
            </a:r>
            <a:r>
              <a:rPr lang="en-US" sz="1000" dirty="0"/>
              <a:t> de </a:t>
            </a:r>
            <a:r>
              <a:rPr lang="en-US" sz="1000" dirty="0" err="1"/>
              <a:t>Investigação</a:t>
            </a:r>
            <a:endParaRPr lang="en-US" sz="1000" dirty="0"/>
          </a:p>
          <a:p>
            <a:pPr algn="ctr">
              <a:lnSpc>
                <a:spcPct val="140000"/>
              </a:lnSpc>
            </a:pPr>
            <a:r>
              <a:rPr lang="en-US" sz="1000" dirty="0" smtClean="0"/>
              <a:t>10 a 13/09/2019</a:t>
            </a:r>
            <a:endParaRPr lang="en-US" sz="1000" dirty="0"/>
          </a:p>
        </p:txBody>
      </p:sp>
      <p:sp>
        <p:nvSpPr>
          <p:cNvPr id="12" name="Rectangle 11"/>
          <p:cNvSpPr/>
          <p:nvPr/>
        </p:nvSpPr>
        <p:spPr>
          <a:xfrm>
            <a:off x="5470558" y="3703958"/>
            <a:ext cx="229546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err="1" smtClean="0"/>
              <a:t>Visita</a:t>
            </a:r>
            <a:r>
              <a:rPr lang="en-US" sz="1000" dirty="0" smtClean="0"/>
              <a:t> </a:t>
            </a:r>
            <a:r>
              <a:rPr lang="en-US" sz="1000" dirty="0" err="1" smtClean="0"/>
              <a:t>institucional</a:t>
            </a:r>
            <a:r>
              <a:rPr lang="en-US" sz="1000" dirty="0" smtClean="0"/>
              <a:t> </a:t>
            </a:r>
            <a:r>
              <a:rPr lang="en-US" sz="1000" dirty="0" err="1" smtClean="0"/>
              <a:t>ao</a:t>
            </a:r>
            <a:r>
              <a:rPr lang="en-US" sz="1000" dirty="0" smtClean="0"/>
              <a:t> STF para </a:t>
            </a:r>
            <a:r>
              <a:rPr lang="en-US" sz="1000" dirty="0" err="1" smtClean="0"/>
              <a:t>tratar</a:t>
            </a:r>
            <a:r>
              <a:rPr lang="en-US" sz="1000" dirty="0" smtClean="0"/>
              <a:t> de </a:t>
            </a:r>
            <a:r>
              <a:rPr lang="en-US" sz="1000" dirty="0" err="1" smtClean="0"/>
              <a:t>assuntos</a:t>
            </a:r>
            <a:r>
              <a:rPr lang="en-US" sz="1000" dirty="0" smtClean="0"/>
              <a:t> de </a:t>
            </a:r>
            <a:r>
              <a:rPr lang="en-US" sz="1000" dirty="0" err="1" smtClean="0"/>
              <a:t>interesse</a:t>
            </a:r>
            <a:r>
              <a:rPr lang="en-US" sz="1000" dirty="0" smtClean="0"/>
              <a:t> do MPC</a:t>
            </a:r>
          </a:p>
          <a:p>
            <a:pPr algn="ctr">
              <a:lnSpc>
                <a:spcPct val="140000"/>
              </a:lnSpc>
            </a:pPr>
            <a:r>
              <a:rPr lang="en-US" sz="1000" dirty="0" smtClean="0"/>
              <a:t>25/10/2019</a:t>
            </a:r>
            <a:endParaRPr lang="en-US" sz="1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8757" y="1683606"/>
            <a:ext cx="2817267" cy="18460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7484" y="1683606"/>
            <a:ext cx="2771828" cy="1846080"/>
          </a:xfrm>
          <a:prstGeom prst="rect">
            <a:avLst/>
          </a:prstGeom>
        </p:spPr>
      </p:pic>
      <p:sp>
        <p:nvSpPr>
          <p:cNvPr id="13" name="TextBox 1"/>
          <p:cNvSpPr txBox="1"/>
          <p:nvPr/>
        </p:nvSpPr>
        <p:spPr>
          <a:xfrm>
            <a:off x="807034" y="651980"/>
            <a:ext cx="7570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CB5100"/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III.5 - EVENTOS E VISITAS OFICIAIS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7" name="Imagem 0" descr="MPC-Logo-01-1024x102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9947" y="4157436"/>
            <a:ext cx="924053" cy="89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6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302812" y="3679057"/>
            <a:ext cx="229546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err="1" smtClean="0"/>
              <a:t>Visita</a:t>
            </a:r>
            <a:r>
              <a:rPr lang="en-US" sz="1000" dirty="0" smtClean="0"/>
              <a:t> </a:t>
            </a:r>
            <a:r>
              <a:rPr lang="en-US" sz="1000" dirty="0" err="1" smtClean="0"/>
              <a:t>institucional</a:t>
            </a:r>
            <a:r>
              <a:rPr lang="en-US" sz="1000" dirty="0" smtClean="0"/>
              <a:t> </a:t>
            </a:r>
            <a:r>
              <a:rPr lang="en-US" sz="1000" dirty="0"/>
              <a:t> </a:t>
            </a:r>
            <a:r>
              <a:rPr lang="en-US" sz="1000" dirty="0" smtClean="0"/>
              <a:t>à PGR para </a:t>
            </a:r>
            <a:r>
              <a:rPr lang="en-US" sz="1000" dirty="0" err="1" smtClean="0"/>
              <a:t>tratar</a:t>
            </a:r>
            <a:r>
              <a:rPr lang="en-US" sz="1000" dirty="0" smtClean="0"/>
              <a:t> de </a:t>
            </a:r>
            <a:r>
              <a:rPr lang="en-US" sz="1000" dirty="0" err="1" smtClean="0"/>
              <a:t>assuntos</a:t>
            </a:r>
            <a:r>
              <a:rPr lang="en-US" sz="1000" dirty="0" smtClean="0"/>
              <a:t> de </a:t>
            </a:r>
            <a:r>
              <a:rPr lang="en-US" sz="1000" dirty="0" err="1" smtClean="0"/>
              <a:t>interesse</a:t>
            </a:r>
            <a:r>
              <a:rPr lang="en-US" sz="1000" dirty="0" smtClean="0"/>
              <a:t> do MPC</a:t>
            </a:r>
          </a:p>
          <a:p>
            <a:pPr algn="ctr">
              <a:lnSpc>
                <a:spcPct val="140000"/>
              </a:lnSpc>
            </a:pPr>
            <a:r>
              <a:rPr lang="en-US" sz="1000" dirty="0" smtClean="0"/>
              <a:t>25/10/2019</a:t>
            </a:r>
            <a:endParaRPr lang="en-US" sz="1000" dirty="0"/>
          </a:p>
        </p:txBody>
      </p:sp>
      <p:sp>
        <p:nvSpPr>
          <p:cNvPr id="23" name="Rectangle 22"/>
          <p:cNvSpPr/>
          <p:nvPr/>
        </p:nvSpPr>
        <p:spPr>
          <a:xfrm>
            <a:off x="5095201" y="3679057"/>
            <a:ext cx="264827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err="1"/>
              <a:t>A</a:t>
            </a:r>
            <a:r>
              <a:rPr lang="en-US" sz="1000" dirty="0" err="1" smtClean="0"/>
              <a:t>udiência</a:t>
            </a:r>
            <a:r>
              <a:rPr lang="en-US" sz="1000" dirty="0" smtClean="0"/>
              <a:t> </a:t>
            </a:r>
            <a:r>
              <a:rPr lang="en-US" sz="1000" dirty="0" err="1" smtClean="0"/>
              <a:t>pública</a:t>
            </a:r>
            <a:r>
              <a:rPr lang="en-US" sz="1000" dirty="0" smtClean="0"/>
              <a:t> </a:t>
            </a:r>
            <a:r>
              <a:rPr lang="en-US" sz="1000" dirty="0" err="1" smtClean="0"/>
              <a:t>sobre</a:t>
            </a:r>
            <a:r>
              <a:rPr lang="en-US" sz="1000" dirty="0" smtClean="0"/>
              <a:t> as </a:t>
            </a:r>
            <a:r>
              <a:rPr lang="en-US" sz="1000" dirty="0" err="1" smtClean="0"/>
              <a:t>consequências</a:t>
            </a:r>
            <a:r>
              <a:rPr lang="en-US" sz="1000" dirty="0" smtClean="0"/>
              <a:t> da </a:t>
            </a:r>
            <a:r>
              <a:rPr lang="en-US" sz="1000" dirty="0" err="1" smtClean="0"/>
              <a:t>retenção</a:t>
            </a:r>
            <a:r>
              <a:rPr lang="en-US" sz="1000" dirty="0" smtClean="0"/>
              <a:t> de repasses </a:t>
            </a:r>
            <a:r>
              <a:rPr lang="en-US" sz="1000" dirty="0" err="1" smtClean="0"/>
              <a:t>tributários</a:t>
            </a:r>
            <a:r>
              <a:rPr lang="en-US" sz="1000" dirty="0" smtClean="0"/>
              <a:t> </a:t>
            </a:r>
            <a:r>
              <a:rPr lang="en-US" sz="1000" dirty="0" err="1" smtClean="0"/>
              <a:t>aos</a:t>
            </a:r>
            <a:r>
              <a:rPr lang="en-US" sz="1000" dirty="0" smtClean="0"/>
              <a:t> </a:t>
            </a:r>
            <a:r>
              <a:rPr lang="en-US" sz="1000" dirty="0" err="1" smtClean="0"/>
              <a:t>municípios</a:t>
            </a:r>
            <a:r>
              <a:rPr lang="en-US" sz="1000" dirty="0"/>
              <a:t> </a:t>
            </a:r>
            <a:r>
              <a:rPr lang="en-US" sz="1000" dirty="0" err="1" smtClean="0"/>
              <a:t>mineiros</a:t>
            </a:r>
            <a:endParaRPr lang="en-US" sz="1000" dirty="0" smtClean="0"/>
          </a:p>
          <a:p>
            <a:pPr algn="ctr">
              <a:lnSpc>
                <a:spcPct val="140000"/>
              </a:lnSpc>
            </a:pPr>
            <a:r>
              <a:rPr lang="en-US" sz="1000" dirty="0" smtClean="0"/>
              <a:t>29/10/2019</a:t>
            </a:r>
            <a:endParaRPr lang="en-US" sz="1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5728" y="1768498"/>
            <a:ext cx="2707223" cy="1800409"/>
          </a:xfrm>
          <a:prstGeom prst="rect">
            <a:avLst/>
          </a:prstGeom>
        </p:spPr>
      </p:pic>
      <p:sp>
        <p:nvSpPr>
          <p:cNvPr id="13" name="TextBox 1"/>
          <p:cNvSpPr txBox="1"/>
          <p:nvPr/>
        </p:nvSpPr>
        <p:spPr>
          <a:xfrm>
            <a:off x="807034" y="651980"/>
            <a:ext cx="7570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CB5100"/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III.5 - EVENTOS E VISITAS OFICIAIS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7" name="Imagem 0" descr="MPC-Logo-01-1024x102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9947" y="4157436"/>
            <a:ext cx="924053" cy="893547"/>
          </a:xfrm>
          <a:prstGeom prst="rect">
            <a:avLst/>
          </a:prstGeom>
        </p:spPr>
      </p:pic>
      <p:pic>
        <p:nvPicPr>
          <p:cNvPr id="4098" name="Picture 2" descr="http://www.mpc.mg.gov.br/wp-content/uploads/2019/10/IMG-20191029-WA0026-1024x76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812" y="1662378"/>
            <a:ext cx="2542039" cy="1906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485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65416" y="3711160"/>
            <a:ext cx="2643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err="1" smtClean="0"/>
              <a:t>Medalha</a:t>
            </a:r>
            <a:r>
              <a:rPr lang="en-US" sz="1000" dirty="0" smtClean="0"/>
              <a:t> “Amigo da </a:t>
            </a:r>
            <a:r>
              <a:rPr lang="en-US" sz="1000" dirty="0" err="1" smtClean="0"/>
              <a:t>Marinha</a:t>
            </a:r>
            <a:r>
              <a:rPr lang="en-US" sz="1000" dirty="0" smtClean="0"/>
              <a:t>”</a:t>
            </a:r>
            <a:endParaRPr lang="en-US" sz="1000" dirty="0"/>
          </a:p>
          <a:p>
            <a:pPr algn="ctr">
              <a:lnSpc>
                <a:spcPct val="140000"/>
              </a:lnSpc>
            </a:pPr>
            <a:r>
              <a:rPr lang="en-US" sz="1000" dirty="0" smtClean="0"/>
              <a:t>12/11/2019</a:t>
            </a:r>
            <a:endParaRPr lang="en-US" sz="1000" dirty="0"/>
          </a:p>
        </p:txBody>
      </p:sp>
      <p:sp>
        <p:nvSpPr>
          <p:cNvPr id="12" name="Rectangle 11"/>
          <p:cNvSpPr/>
          <p:nvPr/>
        </p:nvSpPr>
        <p:spPr>
          <a:xfrm>
            <a:off x="2965508" y="3711160"/>
            <a:ext cx="256932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/>
              <a:t>X </a:t>
            </a:r>
            <a:r>
              <a:rPr lang="en-US" sz="1000" dirty="0" err="1" smtClean="0"/>
              <a:t>Fórum</a:t>
            </a:r>
            <a:r>
              <a:rPr lang="en-US" sz="1000" dirty="0" smtClean="0"/>
              <a:t> Nacional de </a:t>
            </a:r>
            <a:r>
              <a:rPr lang="en-US" sz="1000" dirty="0" err="1" smtClean="0"/>
              <a:t>Procuradores</a:t>
            </a:r>
            <a:r>
              <a:rPr lang="en-US" sz="1000" dirty="0" smtClean="0"/>
              <a:t> do </a:t>
            </a:r>
            <a:r>
              <a:rPr lang="en-US" sz="1000" dirty="0" err="1" smtClean="0"/>
              <a:t>Ministério</a:t>
            </a:r>
            <a:r>
              <a:rPr lang="en-US" sz="1000" dirty="0" smtClean="0"/>
              <a:t> </a:t>
            </a:r>
            <a:r>
              <a:rPr lang="en-US" sz="1000" dirty="0" err="1" smtClean="0"/>
              <a:t>Público</a:t>
            </a:r>
            <a:r>
              <a:rPr lang="en-US" sz="1000" dirty="0" smtClean="0"/>
              <a:t> de </a:t>
            </a:r>
            <a:r>
              <a:rPr lang="en-US" sz="1000" dirty="0" err="1" smtClean="0"/>
              <a:t>Contas</a:t>
            </a:r>
            <a:r>
              <a:rPr lang="en-US" sz="1000" dirty="0" smtClean="0"/>
              <a:t> </a:t>
            </a:r>
            <a:r>
              <a:rPr lang="en-US" sz="1000" dirty="0" err="1" smtClean="0"/>
              <a:t>em</a:t>
            </a:r>
            <a:r>
              <a:rPr lang="en-US" sz="1000" dirty="0" smtClean="0"/>
              <a:t> Manaus</a:t>
            </a:r>
          </a:p>
          <a:p>
            <a:pPr algn="ctr">
              <a:lnSpc>
                <a:spcPct val="140000"/>
              </a:lnSpc>
            </a:pPr>
            <a:r>
              <a:rPr lang="en-US" sz="1000" dirty="0" smtClean="0"/>
              <a:t>04 a 06/12/2019</a:t>
            </a:r>
            <a:endParaRPr lang="en-US" sz="1000" dirty="0"/>
          </a:p>
        </p:txBody>
      </p:sp>
      <p:sp>
        <p:nvSpPr>
          <p:cNvPr id="23" name="Rectangle 22"/>
          <p:cNvSpPr/>
          <p:nvPr/>
        </p:nvSpPr>
        <p:spPr>
          <a:xfrm>
            <a:off x="5691699" y="3711160"/>
            <a:ext cx="314290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err="1"/>
              <a:t>E</a:t>
            </a:r>
            <a:r>
              <a:rPr lang="en-US" sz="1000" dirty="0" err="1" smtClean="0"/>
              <a:t>vento</a:t>
            </a:r>
            <a:r>
              <a:rPr lang="en-US" sz="1000" dirty="0" smtClean="0"/>
              <a:t> </a:t>
            </a:r>
            <a:r>
              <a:rPr lang="en-US" sz="1000" dirty="0" err="1" smtClean="0"/>
              <a:t>em</a:t>
            </a:r>
            <a:r>
              <a:rPr lang="en-US" sz="1000" dirty="0" smtClean="0"/>
              <a:t> </a:t>
            </a:r>
            <a:r>
              <a:rPr lang="en-US" sz="1000" dirty="0" err="1" smtClean="0"/>
              <a:t>comemoração</a:t>
            </a:r>
            <a:r>
              <a:rPr lang="en-US" sz="1000" dirty="0" smtClean="0"/>
              <a:t> </a:t>
            </a:r>
            <a:r>
              <a:rPr lang="en-US" sz="1000" dirty="0" err="1" smtClean="0"/>
              <a:t>ao</a:t>
            </a:r>
            <a:r>
              <a:rPr lang="en-US" sz="1000" dirty="0" smtClean="0"/>
              <a:t> </a:t>
            </a:r>
            <a:r>
              <a:rPr lang="en-US" sz="1000" dirty="0" err="1" smtClean="0"/>
              <a:t>Dia</a:t>
            </a:r>
            <a:r>
              <a:rPr lang="en-US" sz="1000" dirty="0" smtClean="0"/>
              <a:t> </a:t>
            </a:r>
            <a:r>
              <a:rPr lang="en-US" sz="1000" dirty="0" err="1" smtClean="0"/>
              <a:t>Internacional</a:t>
            </a:r>
            <a:r>
              <a:rPr lang="en-US" sz="1000" dirty="0" smtClean="0"/>
              <a:t> contra a </a:t>
            </a:r>
            <a:r>
              <a:rPr lang="en-US" sz="1000" dirty="0" err="1" smtClean="0"/>
              <a:t>Corrupção</a:t>
            </a:r>
            <a:r>
              <a:rPr lang="en-US" sz="1000" dirty="0" smtClean="0"/>
              <a:t> </a:t>
            </a:r>
            <a:r>
              <a:rPr lang="en-US" sz="1000" dirty="0" err="1" smtClean="0"/>
              <a:t>promovido</a:t>
            </a:r>
            <a:r>
              <a:rPr lang="en-US" sz="1000" dirty="0" smtClean="0"/>
              <a:t> pela </a:t>
            </a:r>
            <a:r>
              <a:rPr lang="en-US" sz="1000" dirty="0" err="1" smtClean="0"/>
              <a:t>Ação</a:t>
            </a:r>
            <a:r>
              <a:rPr lang="en-US" sz="1000" dirty="0" smtClean="0"/>
              <a:t> </a:t>
            </a:r>
            <a:r>
              <a:rPr lang="en-US" sz="1000" dirty="0" err="1"/>
              <a:t>Integrada</a:t>
            </a:r>
            <a:r>
              <a:rPr lang="en-US" sz="1000" dirty="0"/>
              <a:t> da </a:t>
            </a:r>
            <a:r>
              <a:rPr lang="en-US" sz="1000" dirty="0" err="1"/>
              <a:t>Rede</a:t>
            </a:r>
            <a:r>
              <a:rPr lang="en-US" sz="1000" dirty="0"/>
              <a:t> de </a:t>
            </a:r>
            <a:r>
              <a:rPr lang="en-US" sz="1000" dirty="0" err="1"/>
              <a:t>Controle</a:t>
            </a:r>
            <a:r>
              <a:rPr lang="en-US" sz="1000" dirty="0"/>
              <a:t> e </a:t>
            </a:r>
            <a:r>
              <a:rPr lang="en-US" sz="1000" dirty="0" err="1"/>
              <a:t>Combate</a:t>
            </a:r>
            <a:r>
              <a:rPr lang="en-US" sz="1000" dirty="0"/>
              <a:t> à </a:t>
            </a:r>
            <a:r>
              <a:rPr lang="en-US" sz="1000" dirty="0" err="1"/>
              <a:t>Corrupção</a:t>
            </a:r>
            <a:r>
              <a:rPr lang="en-US" sz="1000" dirty="0"/>
              <a:t> de </a:t>
            </a:r>
            <a:r>
              <a:rPr lang="en-US" sz="1000" dirty="0" smtClean="0"/>
              <a:t>MG</a:t>
            </a:r>
          </a:p>
          <a:p>
            <a:pPr algn="ctr">
              <a:lnSpc>
                <a:spcPct val="120000"/>
              </a:lnSpc>
            </a:pPr>
            <a:r>
              <a:rPr lang="en-US" sz="1000" dirty="0" smtClean="0"/>
              <a:t>09/12/2019</a:t>
            </a:r>
            <a:endParaRPr lang="en-US" sz="1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925" y="1805988"/>
            <a:ext cx="2178946" cy="16342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4969" y="1728987"/>
            <a:ext cx="2569325" cy="17112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1494" y="1734281"/>
            <a:ext cx="2603310" cy="1731303"/>
          </a:xfrm>
          <a:prstGeom prst="rect">
            <a:avLst/>
          </a:prstGeom>
        </p:spPr>
      </p:pic>
      <p:sp>
        <p:nvSpPr>
          <p:cNvPr id="11" name="TextBox 1"/>
          <p:cNvSpPr txBox="1"/>
          <p:nvPr/>
        </p:nvSpPr>
        <p:spPr>
          <a:xfrm>
            <a:off x="807034" y="547272"/>
            <a:ext cx="7570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CB5100"/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III.5 - EVENTOS E VISITAS OFICIAIS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6" name="Imagem 0" descr="MPC-Logo-01-1024x102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9947" y="4157436"/>
            <a:ext cx="924053" cy="89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60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930512" y="3569348"/>
            <a:ext cx="314290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err="1"/>
              <a:t>E</a:t>
            </a:r>
            <a:r>
              <a:rPr lang="en-US" sz="1000" dirty="0" err="1" smtClean="0"/>
              <a:t>vento</a:t>
            </a:r>
            <a:r>
              <a:rPr lang="en-US" sz="1000" dirty="0" smtClean="0"/>
              <a:t> </a:t>
            </a:r>
            <a:r>
              <a:rPr lang="en-US" sz="1000" dirty="0" err="1" smtClean="0"/>
              <a:t>em</a:t>
            </a:r>
            <a:r>
              <a:rPr lang="en-US" sz="1000" dirty="0" smtClean="0"/>
              <a:t> </a:t>
            </a:r>
            <a:r>
              <a:rPr lang="en-US" sz="1000" dirty="0" err="1" smtClean="0"/>
              <a:t>comemoração</a:t>
            </a:r>
            <a:r>
              <a:rPr lang="en-US" sz="1000" dirty="0" smtClean="0"/>
              <a:t> </a:t>
            </a:r>
            <a:r>
              <a:rPr lang="en-US" sz="1000" dirty="0" err="1" smtClean="0"/>
              <a:t>ao</a:t>
            </a:r>
            <a:r>
              <a:rPr lang="en-US" sz="1000" dirty="0" smtClean="0"/>
              <a:t> </a:t>
            </a:r>
            <a:r>
              <a:rPr lang="en-US" sz="1000" dirty="0" err="1" smtClean="0"/>
              <a:t>Dia</a:t>
            </a:r>
            <a:r>
              <a:rPr lang="en-US" sz="1000" dirty="0" smtClean="0"/>
              <a:t> </a:t>
            </a:r>
            <a:r>
              <a:rPr lang="en-US" sz="1000" dirty="0" err="1" smtClean="0"/>
              <a:t>Internacional</a:t>
            </a:r>
            <a:r>
              <a:rPr lang="en-US" sz="1000" dirty="0" smtClean="0"/>
              <a:t> contra a </a:t>
            </a:r>
            <a:r>
              <a:rPr lang="en-US" sz="1000" dirty="0" err="1" smtClean="0"/>
              <a:t>Corrupção</a:t>
            </a:r>
            <a:r>
              <a:rPr lang="en-US" sz="1000" dirty="0" smtClean="0"/>
              <a:t> </a:t>
            </a:r>
            <a:r>
              <a:rPr lang="en-US" sz="1000" dirty="0" err="1" smtClean="0"/>
              <a:t>promovido</a:t>
            </a:r>
            <a:r>
              <a:rPr lang="en-US" sz="1000" dirty="0" smtClean="0"/>
              <a:t> pela </a:t>
            </a:r>
            <a:r>
              <a:rPr lang="en-US" sz="1000" dirty="0" err="1" smtClean="0"/>
              <a:t>Ação</a:t>
            </a:r>
            <a:r>
              <a:rPr lang="en-US" sz="1000" dirty="0" smtClean="0"/>
              <a:t> </a:t>
            </a:r>
            <a:r>
              <a:rPr lang="en-US" sz="1000" dirty="0" err="1"/>
              <a:t>Integrada</a:t>
            </a:r>
            <a:r>
              <a:rPr lang="en-US" sz="1000" dirty="0"/>
              <a:t> da </a:t>
            </a:r>
            <a:r>
              <a:rPr lang="en-US" sz="1000" dirty="0" err="1"/>
              <a:t>Rede</a:t>
            </a:r>
            <a:r>
              <a:rPr lang="en-US" sz="1000" dirty="0"/>
              <a:t> de </a:t>
            </a:r>
            <a:r>
              <a:rPr lang="en-US" sz="1000" dirty="0" err="1"/>
              <a:t>Controle</a:t>
            </a:r>
            <a:r>
              <a:rPr lang="en-US" sz="1000" dirty="0"/>
              <a:t> e </a:t>
            </a:r>
            <a:r>
              <a:rPr lang="en-US" sz="1000" dirty="0" err="1"/>
              <a:t>Combate</a:t>
            </a:r>
            <a:r>
              <a:rPr lang="en-US" sz="1000" dirty="0"/>
              <a:t> à </a:t>
            </a:r>
            <a:r>
              <a:rPr lang="en-US" sz="1000" dirty="0" err="1"/>
              <a:t>Corrupção</a:t>
            </a:r>
            <a:r>
              <a:rPr lang="en-US" sz="1000" dirty="0"/>
              <a:t> de </a:t>
            </a:r>
            <a:r>
              <a:rPr lang="en-US" sz="1000" dirty="0" smtClean="0"/>
              <a:t>MG</a:t>
            </a:r>
          </a:p>
          <a:p>
            <a:pPr algn="ctr">
              <a:lnSpc>
                <a:spcPct val="120000"/>
              </a:lnSpc>
            </a:pPr>
            <a:r>
              <a:rPr lang="en-US" sz="1000" dirty="0" smtClean="0"/>
              <a:t>09/12/2019</a:t>
            </a:r>
            <a:endParaRPr lang="en-US" sz="1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307" y="1538759"/>
            <a:ext cx="2707663" cy="1800702"/>
          </a:xfrm>
          <a:prstGeom prst="rect">
            <a:avLst/>
          </a:prstGeom>
        </p:spPr>
      </p:pic>
      <p:sp>
        <p:nvSpPr>
          <p:cNvPr id="11" name="TextBox 1"/>
          <p:cNvSpPr txBox="1"/>
          <p:nvPr/>
        </p:nvSpPr>
        <p:spPr>
          <a:xfrm>
            <a:off x="807034" y="547272"/>
            <a:ext cx="7570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CB5100"/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III.5 - EVENTOS E VISITAS OFICIAIS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6" name="Imagem 0" descr="MPC-Logo-01-1024x102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9947" y="4157436"/>
            <a:ext cx="924053" cy="893547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5381296" y="3569348"/>
            <a:ext cx="24646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smtClean="0"/>
              <a:t>Medalha  </a:t>
            </a:r>
            <a:r>
              <a:rPr lang="en-US" sz="1000"/>
              <a:t>Mérito Tamandaré 2019</a:t>
            </a:r>
          </a:p>
          <a:p>
            <a:pPr algn="ctr">
              <a:lnSpc>
                <a:spcPct val="140000"/>
              </a:lnSpc>
            </a:pPr>
            <a:r>
              <a:rPr lang="en-US" sz="1000"/>
              <a:t>17/12/2019</a:t>
            </a:r>
            <a:endParaRPr lang="en-US" sz="1000" dirty="0"/>
          </a:p>
        </p:txBody>
      </p:sp>
      <p:pic>
        <p:nvPicPr>
          <p:cNvPr id="1026" name="1cd7d61c-c7af-4549-b00b-0b138682df3e" descr="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983" y="1538759"/>
            <a:ext cx="2717302" cy="1989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996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2305" y="640546"/>
            <a:ext cx="7776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B5100"/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I.1 - PROCESSOS TCEMG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Imagem 0" descr="MPC-Logo-01-1024x102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9947" y="4157436"/>
            <a:ext cx="924053" cy="893547"/>
          </a:xfrm>
          <a:prstGeom prst="rect">
            <a:avLst/>
          </a:prstGeom>
        </p:spPr>
      </p:pic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1AEBE62C-EB37-45F9-8D37-F7AB98033ED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6495896"/>
              </p:ext>
            </p:extLst>
          </p:nvPr>
        </p:nvGraphicFramePr>
        <p:xfrm>
          <a:off x="862306" y="1412331"/>
          <a:ext cx="7529854" cy="32680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51652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01924" y="1781501"/>
            <a:ext cx="76405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 smtClean="0">
                <a:latin typeface="+mj-lt"/>
              </a:rPr>
              <a:t>Além</a:t>
            </a:r>
            <a:r>
              <a:rPr lang="en-US" dirty="0" smtClean="0">
                <a:latin typeface="+mj-lt"/>
              </a:rPr>
              <a:t> das </a:t>
            </a:r>
            <a:r>
              <a:rPr lang="en-US" dirty="0" err="1" smtClean="0">
                <a:latin typeface="+mj-lt"/>
              </a:rPr>
              <a:t>ações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retromencionadas</a:t>
            </a:r>
            <a:r>
              <a:rPr lang="en-US" dirty="0" smtClean="0">
                <a:latin typeface="+mj-lt"/>
              </a:rPr>
              <a:t>, o MPC-MG, </a:t>
            </a:r>
            <a:r>
              <a:rPr lang="en-US" dirty="0" err="1" smtClean="0">
                <a:latin typeface="+mj-lt"/>
              </a:rPr>
              <a:t>buscando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fomentar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ainda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mais</a:t>
            </a:r>
            <a:r>
              <a:rPr lang="en-US" dirty="0" smtClean="0">
                <a:latin typeface="+mj-lt"/>
              </a:rPr>
              <a:t> o </a:t>
            </a:r>
            <a:r>
              <a:rPr lang="en-US" dirty="0" err="1" smtClean="0">
                <a:latin typeface="+mj-lt"/>
              </a:rPr>
              <a:t>controle</a:t>
            </a:r>
            <a:r>
              <a:rPr lang="en-US" dirty="0" smtClean="0">
                <a:latin typeface="+mj-lt"/>
              </a:rPr>
              <a:t> </a:t>
            </a:r>
            <a:r>
              <a:rPr lang="en-US" dirty="0">
                <a:latin typeface="+mj-lt"/>
              </a:rPr>
              <a:t>social, </a:t>
            </a:r>
            <a:r>
              <a:rPr lang="en-US" dirty="0" err="1">
                <a:latin typeface="+mj-lt"/>
              </a:rPr>
              <a:t>passou</a:t>
            </a:r>
            <a:r>
              <a:rPr lang="en-US" dirty="0">
                <a:latin typeface="+mj-lt"/>
              </a:rPr>
              <a:t> a </a:t>
            </a:r>
            <a:r>
              <a:rPr lang="en-US" dirty="0" err="1">
                <a:latin typeface="+mj-lt"/>
              </a:rPr>
              <a:t>incentivar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por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meio</a:t>
            </a:r>
            <a:r>
              <a:rPr lang="en-US" dirty="0">
                <a:latin typeface="+mj-lt"/>
              </a:rPr>
              <a:t> de </a:t>
            </a:r>
            <a:r>
              <a:rPr lang="en-US" dirty="0" err="1">
                <a:latin typeface="+mj-lt"/>
              </a:rPr>
              <a:t>seu</a:t>
            </a:r>
            <a:r>
              <a:rPr lang="en-US" dirty="0">
                <a:latin typeface="+mj-lt"/>
              </a:rPr>
              <a:t> </a:t>
            </a:r>
            <a:r>
              <a:rPr lang="en-US" i="1" dirty="0">
                <a:latin typeface="+mj-lt"/>
              </a:rPr>
              <a:t>site</a:t>
            </a:r>
            <a:r>
              <a:rPr lang="en-US" dirty="0">
                <a:latin typeface="+mj-lt"/>
              </a:rPr>
              <a:t> e de </a:t>
            </a:r>
            <a:r>
              <a:rPr lang="en-US" dirty="0" err="1">
                <a:latin typeface="+mj-lt"/>
              </a:rPr>
              <a:t>outras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formas</a:t>
            </a:r>
            <a:r>
              <a:rPr lang="en-US" dirty="0">
                <a:latin typeface="+mj-lt"/>
              </a:rPr>
              <a:t> de </a:t>
            </a:r>
            <a:r>
              <a:rPr lang="en-US" dirty="0" err="1">
                <a:latin typeface="+mj-lt"/>
              </a:rPr>
              <a:t>divulgação</a:t>
            </a:r>
            <a:r>
              <a:rPr lang="en-US" dirty="0">
                <a:latin typeface="+mj-lt"/>
              </a:rPr>
              <a:t>, o </a:t>
            </a:r>
            <a:r>
              <a:rPr lang="en-US" dirty="0" err="1">
                <a:latin typeface="+mj-lt"/>
              </a:rPr>
              <a:t>uso</a:t>
            </a:r>
            <a:r>
              <a:rPr lang="en-US" dirty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do e-mail </a:t>
            </a:r>
            <a:r>
              <a:rPr lang="en-US" dirty="0">
                <a:latin typeface="+mj-lt"/>
                <a:hlinkClick r:id="rId3"/>
              </a:rPr>
              <a:t>faleconosco@mpc.mg.gov.br</a:t>
            </a:r>
            <a:r>
              <a:rPr lang="en-US" dirty="0">
                <a:latin typeface="+mj-lt"/>
              </a:rPr>
              <a:t>, </a:t>
            </a:r>
            <a:r>
              <a:rPr lang="en-US" dirty="0" err="1" smtClean="0">
                <a:latin typeface="+mj-lt"/>
              </a:rPr>
              <a:t>disponibilizando</a:t>
            </a:r>
            <a:r>
              <a:rPr lang="en-US" dirty="0" smtClean="0">
                <a:latin typeface="+mj-lt"/>
              </a:rPr>
              <a:t> a </a:t>
            </a:r>
            <a:r>
              <a:rPr lang="en-US" dirty="0" err="1" smtClean="0">
                <a:latin typeface="+mj-lt"/>
              </a:rPr>
              <a:t>qualquer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cidadão</a:t>
            </a:r>
            <a:r>
              <a:rPr lang="en-US" dirty="0" smtClean="0">
                <a:latin typeface="+mj-lt"/>
              </a:rPr>
              <a:t> um canal </a:t>
            </a:r>
            <a:r>
              <a:rPr lang="en-US" dirty="0" err="1" smtClean="0">
                <a:latin typeface="+mj-lt"/>
              </a:rPr>
              <a:t>direto</a:t>
            </a:r>
            <a:r>
              <a:rPr lang="en-US" dirty="0" smtClean="0">
                <a:latin typeface="+mj-lt"/>
              </a:rPr>
              <a:t> e simples para </a:t>
            </a:r>
            <a:r>
              <a:rPr lang="en-US" dirty="0" err="1" smtClean="0">
                <a:latin typeface="+mj-lt"/>
              </a:rPr>
              <a:t>apresentação</a:t>
            </a:r>
            <a:r>
              <a:rPr lang="en-US" dirty="0" smtClean="0">
                <a:latin typeface="+mj-lt"/>
              </a:rPr>
              <a:t>, </a:t>
            </a:r>
            <a:r>
              <a:rPr lang="en-US" dirty="0" err="1" smtClean="0">
                <a:latin typeface="+mj-lt"/>
              </a:rPr>
              <a:t>até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mesmo</a:t>
            </a:r>
            <a:r>
              <a:rPr lang="en-US" dirty="0" smtClean="0">
                <a:latin typeface="+mj-lt"/>
              </a:rPr>
              <a:t> de forma </a:t>
            </a:r>
            <a:r>
              <a:rPr lang="en-US" dirty="0" err="1" smtClean="0">
                <a:latin typeface="+mj-lt"/>
              </a:rPr>
              <a:t>anônima</a:t>
            </a:r>
            <a:r>
              <a:rPr lang="en-US" dirty="0" smtClean="0">
                <a:latin typeface="+mj-lt"/>
              </a:rPr>
              <a:t>, de </a:t>
            </a:r>
            <a:r>
              <a:rPr lang="en-US" dirty="0" err="1" smtClean="0">
                <a:latin typeface="+mj-lt"/>
              </a:rPr>
              <a:t>sugestões</a:t>
            </a:r>
            <a:r>
              <a:rPr lang="en-US" dirty="0" smtClean="0">
                <a:latin typeface="+mj-lt"/>
              </a:rPr>
              <a:t>, </a:t>
            </a:r>
            <a:r>
              <a:rPr lang="en-US" dirty="0" err="1" smtClean="0">
                <a:latin typeface="+mj-lt"/>
              </a:rPr>
              <a:t>críticas</a:t>
            </a:r>
            <a:r>
              <a:rPr lang="en-US" dirty="0" smtClean="0">
                <a:latin typeface="+mj-lt"/>
              </a:rPr>
              <a:t> e </a:t>
            </a:r>
            <a:r>
              <a:rPr lang="en-US" dirty="0" err="1" smtClean="0">
                <a:latin typeface="+mj-lt"/>
              </a:rPr>
              <a:t>denúncias</a:t>
            </a:r>
            <a:r>
              <a:rPr lang="en-US" dirty="0" smtClean="0">
                <a:latin typeface="+mj-lt"/>
              </a:rPr>
              <a:t>.</a:t>
            </a:r>
          </a:p>
          <a:p>
            <a:pPr algn="just"/>
            <a:endParaRPr lang="en-US" dirty="0">
              <a:latin typeface="+mj-lt"/>
            </a:endParaRPr>
          </a:p>
          <a:p>
            <a:pPr algn="just"/>
            <a:r>
              <a:rPr lang="en-US" dirty="0" err="1" smtClean="0">
                <a:latin typeface="+mj-lt"/>
              </a:rPr>
              <a:t>Ao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>
                <a:latin typeface="+mj-lt"/>
              </a:rPr>
              <a:t>longo</a:t>
            </a:r>
            <a:r>
              <a:rPr lang="en-US" dirty="0">
                <a:latin typeface="+mj-lt"/>
              </a:rPr>
              <a:t> do </a:t>
            </a:r>
            <a:r>
              <a:rPr lang="en-US" dirty="0" err="1">
                <a:latin typeface="+mj-lt"/>
              </a:rPr>
              <a:t>biênio</a:t>
            </a:r>
            <a:r>
              <a:rPr lang="en-US" dirty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de 2018/2020</a:t>
            </a:r>
            <a:r>
              <a:rPr lang="en-US" dirty="0">
                <a:latin typeface="+mj-lt"/>
              </a:rPr>
              <a:t>, </a:t>
            </a:r>
            <a:r>
              <a:rPr lang="en-US" dirty="0" err="1" smtClean="0">
                <a:latin typeface="+mj-lt"/>
              </a:rPr>
              <a:t>foram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veiculadas</a:t>
            </a:r>
            <a:r>
              <a:rPr lang="en-US" dirty="0" smtClean="0">
                <a:latin typeface="+mj-lt"/>
              </a:rPr>
              <a:t> 71 </a:t>
            </a:r>
            <a:r>
              <a:rPr lang="en-US" dirty="0" err="1" smtClean="0">
                <a:latin typeface="+mj-lt"/>
              </a:rPr>
              <a:t>notícias</a:t>
            </a:r>
            <a:r>
              <a:rPr lang="en-US" dirty="0" smtClean="0">
                <a:latin typeface="+mj-lt"/>
              </a:rPr>
              <a:t> de </a:t>
            </a:r>
            <a:r>
              <a:rPr lang="en-US" dirty="0" err="1" smtClean="0">
                <a:latin typeface="+mj-lt"/>
              </a:rPr>
              <a:t>irregularidade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pelo</a:t>
            </a:r>
            <a:r>
              <a:rPr lang="en-US" dirty="0" smtClean="0">
                <a:latin typeface="+mj-lt"/>
              </a:rPr>
              <a:t> “</a:t>
            </a:r>
            <a:r>
              <a:rPr lang="en-US" dirty="0" err="1" smtClean="0">
                <a:latin typeface="+mj-lt"/>
              </a:rPr>
              <a:t>faleconosco</a:t>
            </a:r>
            <a:r>
              <a:rPr lang="en-US" dirty="0" smtClean="0">
                <a:latin typeface="+mj-lt"/>
              </a:rPr>
              <a:t>”, </a:t>
            </a:r>
            <a:r>
              <a:rPr lang="en-US" dirty="0" err="1">
                <a:latin typeface="+mj-lt"/>
              </a:rPr>
              <a:t>demonstrando</a:t>
            </a:r>
            <a:r>
              <a:rPr lang="en-US" dirty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a </a:t>
            </a:r>
            <a:r>
              <a:rPr lang="en-US" dirty="0" err="1" smtClean="0">
                <a:latin typeface="+mj-lt"/>
              </a:rPr>
              <a:t>relevância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desse</a:t>
            </a:r>
            <a:r>
              <a:rPr lang="en-US" dirty="0" smtClean="0">
                <a:latin typeface="+mj-lt"/>
              </a:rPr>
              <a:t> canal de </a:t>
            </a:r>
            <a:r>
              <a:rPr lang="en-US" dirty="0" err="1" smtClean="0">
                <a:latin typeface="+mj-lt"/>
              </a:rPr>
              <a:t>comunicação</a:t>
            </a:r>
            <a:r>
              <a:rPr lang="en-US" dirty="0" smtClean="0">
                <a:latin typeface="+mj-lt"/>
              </a:rPr>
              <a:t> para a </a:t>
            </a:r>
            <a:r>
              <a:rPr lang="en-US" dirty="0" err="1" smtClean="0">
                <a:latin typeface="+mj-lt"/>
              </a:rPr>
              <a:t>participação</a:t>
            </a:r>
            <a:r>
              <a:rPr lang="en-US" dirty="0" smtClean="0">
                <a:latin typeface="+mj-lt"/>
              </a:rPr>
              <a:t> da </a:t>
            </a:r>
            <a:r>
              <a:rPr lang="en-US" dirty="0" err="1" smtClean="0">
                <a:latin typeface="+mj-lt"/>
              </a:rPr>
              <a:t>sociedade</a:t>
            </a:r>
            <a:r>
              <a:rPr lang="en-US" dirty="0" smtClean="0">
                <a:latin typeface="+mj-lt"/>
              </a:rPr>
              <a:t> no </a:t>
            </a:r>
            <a:r>
              <a:rPr lang="en-US" dirty="0" err="1" smtClean="0">
                <a:latin typeface="+mj-lt"/>
              </a:rPr>
              <a:t>controle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externo</a:t>
            </a:r>
            <a:r>
              <a:rPr lang="en-US" dirty="0" smtClean="0">
                <a:latin typeface="+mj-lt"/>
              </a:rPr>
              <a:t>.</a:t>
            </a:r>
            <a:endParaRPr lang="en-US" dirty="0">
              <a:latin typeface="+mj-lt"/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799406" y="630619"/>
            <a:ext cx="7366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B5100"/>
              </a:buClr>
            </a:pPr>
            <a:r>
              <a:rPr lang="en-US" sz="24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III.6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 FOMENTO AO CONTROLE SOCIAL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Imagem 0" descr="MPC-Logo-01-1024x102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9947" y="4157436"/>
            <a:ext cx="924053" cy="893547"/>
          </a:xfrm>
          <a:prstGeom prst="rect">
            <a:avLst/>
          </a:prstGeom>
        </p:spPr>
      </p:pic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9362985"/>
              </p:ext>
            </p:extLst>
          </p:nvPr>
        </p:nvGraphicFramePr>
        <p:xfrm>
          <a:off x="2334782" y="898764"/>
          <a:ext cx="4296213" cy="1271752"/>
        </p:xfrm>
        <a:graphic>
          <a:graphicData uri="http://schemas.openxmlformats.org/drawingml/2006/table">
            <a:tbl>
              <a:tblPr/>
              <a:tblGrid>
                <a:gridCol w="304157">
                  <a:extLst>
                    <a:ext uri="{9D8B030D-6E8A-4147-A177-3AD203B41FA5}">
                      <a16:colId xmlns:a16="http://schemas.microsoft.com/office/drawing/2014/main" val="3548791629"/>
                    </a:ext>
                  </a:extLst>
                </a:gridCol>
                <a:gridCol w="3992056">
                  <a:extLst>
                    <a:ext uri="{9D8B030D-6E8A-4147-A177-3AD203B41FA5}">
                      <a16:colId xmlns:a16="http://schemas.microsoft.com/office/drawing/2014/main" val="4189671802"/>
                    </a:ext>
                  </a:extLst>
                </a:gridCol>
              </a:tblGrid>
              <a:tr h="1271752">
                <a:tc>
                  <a:txBody>
                    <a:bodyPr/>
                    <a:lstStyle/>
                    <a:p>
                      <a:endParaRPr lang="pt-BR" sz="1200">
                        <a:effectLst/>
                      </a:endParaRPr>
                    </a:p>
                  </a:txBody>
                  <a:tcPr marL="80111" marR="80111" marT="40056" marB="400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b="0" dirty="0" err="1">
                          <a:solidFill>
                            <a:srgbClr val="444444"/>
                          </a:solidFill>
                          <a:effectLst/>
                          <a:latin typeface="trebuchet ms" panose="020B0603020202020204" pitchFamily="34" charset="0"/>
                        </a:rPr>
                        <a:t>Email</a:t>
                      </a:r>
                      <a:r>
                        <a:rPr lang="pt-BR" sz="1600" b="0" dirty="0">
                          <a:solidFill>
                            <a:srgbClr val="444444"/>
                          </a:solidFill>
                          <a:effectLst/>
                          <a:latin typeface="trebuchet ms" panose="020B0603020202020204" pitchFamily="34" charset="0"/>
                        </a:rPr>
                        <a:t>: faleconosco@mpc.mg.gov.br</a:t>
                      </a:r>
                      <a:endParaRPr lang="pt-BR" sz="1600" b="0" dirty="0"/>
                    </a:p>
                  </a:txBody>
                  <a:tcPr marL="80111" marR="80111" marT="40056" marB="400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7670222"/>
                  </a:ext>
                </a:extLst>
              </a:tr>
            </a:tbl>
          </a:graphicData>
        </a:graphic>
      </p:graphicFrame>
      <p:pic>
        <p:nvPicPr>
          <p:cNvPr id="1025" name="Picture 1" descr="Faceboo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703" y="1360429"/>
            <a:ext cx="354615" cy="32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73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5"/>
          <p:cNvGraphicFramePr/>
          <p:nvPr>
            <p:extLst>
              <p:ext uri="{D42A27DB-BD31-4B8C-83A1-F6EECF244321}">
                <p14:modId xmlns:p14="http://schemas.microsoft.com/office/powerpoint/2010/main" val="1751852888"/>
              </p:ext>
            </p:extLst>
          </p:nvPr>
        </p:nvGraphicFramePr>
        <p:xfrm>
          <a:off x="819807" y="708373"/>
          <a:ext cx="7525905" cy="3951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Imagem 0" descr="MPC-Logo-01-1024x1024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9947" y="4157436"/>
            <a:ext cx="924053" cy="893547"/>
          </a:xfrm>
          <a:prstGeom prst="rect">
            <a:avLst/>
          </a:prstGeom>
        </p:spPr>
      </p:pic>
      <p:sp>
        <p:nvSpPr>
          <p:cNvPr id="5" name="TextBox 8"/>
          <p:cNvSpPr txBox="1"/>
          <p:nvPr/>
        </p:nvSpPr>
        <p:spPr>
          <a:xfrm flipH="1">
            <a:off x="819807" y="434899"/>
            <a:ext cx="76613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2400" dirty="0">
                <a:solidFill>
                  <a:schemeClr val="tx2">
                    <a:lumMod val="75000"/>
                  </a:schemeClr>
                </a:solidFill>
              </a:rPr>
              <a:t>CONSOLIDADO DAS AÇÕES REALIZADAS PELO MPC-MG NO BIÊNIO 2018/2020 </a:t>
            </a:r>
          </a:p>
        </p:txBody>
      </p:sp>
    </p:spTree>
    <p:extLst>
      <p:ext uri="{BB962C8B-B14F-4D97-AF65-F5344CB8AC3E}">
        <p14:creationId xmlns:p14="http://schemas.microsoft.com/office/powerpoint/2010/main" val="32313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72359" y="1219879"/>
            <a:ext cx="7514567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dirty="0" err="1" smtClean="0">
                <a:solidFill>
                  <a:schemeClr val="tx1"/>
                </a:solidFill>
                <a:latin typeface="+mj-lt"/>
              </a:rPr>
              <a:t>Outra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 meta </a:t>
            </a:r>
            <a:r>
              <a:rPr lang="en-US" dirty="0" err="1" smtClean="0">
                <a:solidFill>
                  <a:schemeClr val="tx1"/>
                </a:solidFill>
                <a:latin typeface="+mj-lt"/>
              </a:rPr>
              <a:t>prioritária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 da </a:t>
            </a:r>
            <a:r>
              <a:rPr lang="en-US" dirty="0" err="1" smtClean="0">
                <a:solidFill>
                  <a:schemeClr val="tx1"/>
                </a:solidFill>
                <a:latin typeface="+mj-lt"/>
              </a:rPr>
              <a:t>gestão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+mj-lt"/>
              </a:rPr>
              <a:t>foi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dirty="0">
                <a:latin typeface="+mj-lt"/>
              </a:rPr>
              <a:t>o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+mj-lt"/>
              </a:rPr>
              <a:t>fortalecimento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 das </a:t>
            </a:r>
            <a:r>
              <a:rPr lang="en-US" dirty="0" err="1" smtClean="0">
                <a:solidFill>
                  <a:schemeClr val="tx1"/>
                </a:solidFill>
                <a:latin typeface="+mj-lt"/>
              </a:rPr>
              <a:t>atribuições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 de </a:t>
            </a:r>
            <a:r>
              <a:rPr lang="en-US" dirty="0" err="1" smtClean="0">
                <a:solidFill>
                  <a:schemeClr val="tx1"/>
                </a:solidFill>
                <a:latin typeface="+mj-lt"/>
              </a:rPr>
              <a:t>investigação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dirty="0" smtClean="0">
                <a:latin typeface="+mj-lt"/>
              </a:rPr>
              <a:t>do MPC-MG, o que </a:t>
            </a:r>
            <a:r>
              <a:rPr lang="en-US" dirty="0" err="1" smtClean="0">
                <a:latin typeface="+mj-lt"/>
              </a:rPr>
              <a:t>foi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desenvolvido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por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meio</a:t>
            </a:r>
            <a:r>
              <a:rPr lang="en-US" dirty="0" smtClean="0">
                <a:latin typeface="+mj-lt"/>
              </a:rPr>
              <a:t> de </a:t>
            </a:r>
            <a:r>
              <a:rPr lang="en-US" dirty="0" err="1" smtClean="0">
                <a:latin typeface="+mj-lt"/>
              </a:rPr>
              <a:t>cursos</a:t>
            </a:r>
            <a:r>
              <a:rPr lang="en-US" dirty="0" smtClean="0">
                <a:latin typeface="+mj-lt"/>
              </a:rPr>
              <a:t> de </a:t>
            </a:r>
            <a:r>
              <a:rPr lang="en-US" dirty="0" err="1" smtClean="0">
                <a:latin typeface="+mj-lt"/>
              </a:rPr>
              <a:t>capacitação</a:t>
            </a:r>
            <a:r>
              <a:rPr lang="en-US" dirty="0" smtClean="0">
                <a:latin typeface="+mj-lt"/>
              </a:rPr>
              <a:t> e </a:t>
            </a:r>
            <a:r>
              <a:rPr lang="en-US" dirty="0" err="1" smtClean="0">
                <a:latin typeface="+mj-lt"/>
              </a:rPr>
              <a:t>busca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por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ferramentas</a:t>
            </a:r>
            <a:r>
              <a:rPr lang="en-US" dirty="0" smtClean="0">
                <a:latin typeface="+mj-lt"/>
              </a:rPr>
              <a:t> de </a:t>
            </a:r>
            <a:r>
              <a:rPr lang="en-US" dirty="0" err="1" smtClean="0">
                <a:latin typeface="+mj-lt"/>
              </a:rPr>
              <a:t>inteligência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.</a:t>
            </a:r>
          </a:p>
          <a:p>
            <a:pPr algn="just">
              <a:spcAft>
                <a:spcPts val="1200"/>
              </a:spcAft>
            </a:pPr>
            <a:r>
              <a:rPr lang="en-US" dirty="0" err="1" smtClean="0">
                <a:latin typeface="+mj-lt"/>
              </a:rPr>
              <a:t>Foi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or</a:t>
            </a:r>
            <a:r>
              <a:rPr lang="en-US" dirty="0" err="1" smtClean="0">
                <a:solidFill>
                  <a:schemeClr val="tx1"/>
                </a:solidFill>
                <a:latin typeface="+mj-lt"/>
              </a:rPr>
              <a:t>ganizado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 e </a:t>
            </a:r>
            <a:r>
              <a:rPr lang="en-US" dirty="0" err="1" smtClean="0">
                <a:solidFill>
                  <a:schemeClr val="tx1"/>
                </a:solidFill>
                <a:latin typeface="+mj-lt"/>
              </a:rPr>
              <a:t>desenvolvido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+mj-lt"/>
              </a:rPr>
              <a:t>programa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 de </a:t>
            </a:r>
            <a:r>
              <a:rPr lang="en-US" dirty="0" err="1" smtClean="0">
                <a:solidFill>
                  <a:schemeClr val="tx1"/>
                </a:solidFill>
                <a:latin typeface="+mj-lt"/>
              </a:rPr>
              <a:t>capacitação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+mj-lt"/>
              </a:rPr>
              <a:t>interna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 com a </a:t>
            </a:r>
            <a:r>
              <a:rPr lang="en-US" dirty="0" err="1" smtClean="0">
                <a:solidFill>
                  <a:schemeClr val="tx1"/>
                </a:solidFill>
                <a:latin typeface="+mj-lt"/>
              </a:rPr>
              <a:t>temática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 “</a:t>
            </a:r>
            <a:r>
              <a:rPr lang="en-US" dirty="0" err="1" smtClean="0">
                <a:solidFill>
                  <a:schemeClr val="tx1"/>
                </a:solidFill>
                <a:latin typeface="+mj-lt"/>
              </a:rPr>
              <a:t>Poder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+mj-lt"/>
              </a:rPr>
              <a:t>investigatório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 do MPC”, </a:t>
            </a:r>
            <a:r>
              <a:rPr lang="en-US" dirty="0" err="1" smtClean="0">
                <a:solidFill>
                  <a:schemeClr val="tx1"/>
                </a:solidFill>
                <a:latin typeface="+mj-lt"/>
              </a:rPr>
              <a:t>contendo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+mj-lt"/>
              </a:rPr>
              <a:t>diversos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+mj-lt"/>
              </a:rPr>
              <a:t>módulos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, </a:t>
            </a:r>
            <a:r>
              <a:rPr lang="en-US" dirty="0" smtClean="0">
                <a:latin typeface="+mj-lt"/>
              </a:rPr>
              <a:t>o </a:t>
            </a:r>
            <a:r>
              <a:rPr lang="en-US" dirty="0" err="1" smtClean="0">
                <a:latin typeface="+mj-lt"/>
              </a:rPr>
              <a:t>qual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+mj-lt"/>
              </a:rPr>
              <a:t>contou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 com a </a:t>
            </a:r>
            <a:r>
              <a:rPr lang="en-US" dirty="0" err="1" smtClean="0">
                <a:solidFill>
                  <a:schemeClr val="tx1"/>
                </a:solidFill>
                <a:latin typeface="+mj-lt"/>
              </a:rPr>
              <a:t>participação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 dos </a:t>
            </a:r>
            <a:r>
              <a:rPr lang="en-US" dirty="0" err="1" smtClean="0">
                <a:solidFill>
                  <a:schemeClr val="tx1"/>
                </a:solidFill>
                <a:latin typeface="+mj-lt"/>
              </a:rPr>
              <a:t>Procuradores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 e </a:t>
            </a:r>
            <a:r>
              <a:rPr lang="en-US" dirty="0" err="1" smtClean="0">
                <a:solidFill>
                  <a:schemeClr val="tx1"/>
                </a:solidFill>
                <a:latin typeface="+mj-lt"/>
              </a:rPr>
              <a:t>servidores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 do MPC-MG.</a:t>
            </a:r>
          </a:p>
          <a:p>
            <a:pPr algn="just">
              <a:spcAft>
                <a:spcPts val="1200"/>
              </a:spcAft>
            </a:pPr>
            <a:r>
              <a:rPr lang="en-US" dirty="0" err="1" smtClean="0">
                <a:latin typeface="+mj-lt"/>
              </a:rPr>
              <a:t>Foi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organizado</a:t>
            </a:r>
            <a:r>
              <a:rPr lang="en-US" dirty="0" smtClean="0">
                <a:latin typeface="+mj-lt"/>
              </a:rPr>
              <a:t> pela </a:t>
            </a:r>
            <a:r>
              <a:rPr lang="en-US" dirty="0" err="1" smtClean="0">
                <a:latin typeface="+mj-lt"/>
              </a:rPr>
              <a:t>gestão</a:t>
            </a:r>
            <a:r>
              <a:rPr lang="en-US" dirty="0" smtClean="0">
                <a:latin typeface="+mj-lt"/>
              </a:rPr>
              <a:t> do MPC-MG, </a:t>
            </a:r>
            <a:r>
              <a:rPr lang="en-US" dirty="0" err="1" smtClean="0">
                <a:latin typeface="+mj-lt"/>
              </a:rPr>
              <a:t>na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qualidade</a:t>
            </a:r>
            <a:r>
              <a:rPr lang="en-US" dirty="0" smtClean="0">
                <a:latin typeface="+mj-lt"/>
              </a:rPr>
              <a:t> de </a:t>
            </a:r>
            <a:r>
              <a:rPr lang="en-US" dirty="0" err="1" smtClean="0">
                <a:latin typeface="+mj-lt"/>
              </a:rPr>
              <a:t>presidente</a:t>
            </a:r>
            <a:r>
              <a:rPr lang="en-US" dirty="0" smtClean="0">
                <a:latin typeface="+mj-lt"/>
              </a:rPr>
              <a:t> do CNPGC, </a:t>
            </a:r>
            <a:r>
              <a:rPr lang="en-US" dirty="0" err="1" smtClean="0">
                <a:latin typeface="+mj-lt"/>
              </a:rPr>
              <a:t>curso</a:t>
            </a:r>
            <a:r>
              <a:rPr lang="en-US" dirty="0" smtClean="0">
                <a:latin typeface="+mj-lt"/>
              </a:rPr>
              <a:t> de </a:t>
            </a:r>
            <a:r>
              <a:rPr lang="en-US" dirty="0" err="1" smtClean="0">
                <a:latin typeface="+mj-lt"/>
              </a:rPr>
              <a:t>abrangência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nacional</a:t>
            </a:r>
            <a:r>
              <a:rPr lang="en-US" dirty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sobre</a:t>
            </a:r>
            <a:r>
              <a:rPr lang="en-US" dirty="0" smtClean="0">
                <a:latin typeface="+mj-lt"/>
              </a:rPr>
              <a:t> “</a:t>
            </a:r>
            <a:r>
              <a:rPr lang="en-US" dirty="0" err="1" smtClean="0">
                <a:latin typeface="+mj-lt"/>
              </a:rPr>
              <a:t>Inteligência</a:t>
            </a:r>
            <a:r>
              <a:rPr lang="en-US" dirty="0" smtClean="0">
                <a:latin typeface="+mj-lt"/>
              </a:rPr>
              <a:t> e </a:t>
            </a:r>
            <a:r>
              <a:rPr lang="en-US" dirty="0" err="1" smtClean="0">
                <a:latin typeface="+mj-lt"/>
              </a:rPr>
              <a:t>técnicas</a:t>
            </a:r>
            <a:r>
              <a:rPr lang="en-US" dirty="0" smtClean="0">
                <a:latin typeface="+mj-lt"/>
              </a:rPr>
              <a:t> de </a:t>
            </a:r>
            <a:r>
              <a:rPr lang="en-US" dirty="0" err="1" smtClean="0">
                <a:latin typeface="+mj-lt"/>
              </a:rPr>
              <a:t>investigação</a:t>
            </a:r>
            <a:r>
              <a:rPr lang="en-US" dirty="0" smtClean="0">
                <a:latin typeface="+mj-lt"/>
              </a:rPr>
              <a:t>”, com a </a:t>
            </a:r>
            <a:r>
              <a:rPr lang="en-US" dirty="0" err="1" smtClean="0">
                <a:latin typeface="+mj-lt"/>
              </a:rPr>
              <a:t>participação</a:t>
            </a:r>
            <a:r>
              <a:rPr lang="en-US" dirty="0" smtClean="0">
                <a:latin typeface="+mj-lt"/>
              </a:rPr>
              <a:t> de </a:t>
            </a:r>
            <a:r>
              <a:rPr lang="en-US" dirty="0" err="1" smtClean="0">
                <a:latin typeface="+mj-lt"/>
              </a:rPr>
              <a:t>Procuradores</a:t>
            </a:r>
            <a:r>
              <a:rPr lang="en-US" dirty="0" smtClean="0">
                <a:latin typeface="+mj-lt"/>
              </a:rPr>
              <a:t> de </a:t>
            </a:r>
            <a:r>
              <a:rPr lang="en-US" dirty="0" err="1" smtClean="0">
                <a:latin typeface="+mj-lt"/>
              </a:rPr>
              <a:t>Contas</a:t>
            </a:r>
            <a:r>
              <a:rPr lang="en-US" dirty="0" smtClean="0">
                <a:latin typeface="+mj-lt"/>
              </a:rPr>
              <a:t> de </a:t>
            </a:r>
            <a:r>
              <a:rPr lang="en-US" dirty="0" err="1" smtClean="0">
                <a:latin typeface="+mj-lt"/>
              </a:rPr>
              <a:t>todo</a:t>
            </a:r>
            <a:r>
              <a:rPr lang="en-US" dirty="0" smtClean="0">
                <a:latin typeface="+mj-lt"/>
              </a:rPr>
              <a:t> o </a:t>
            </a:r>
            <a:r>
              <a:rPr lang="en-US" dirty="0" err="1" smtClean="0">
                <a:latin typeface="+mj-lt"/>
              </a:rPr>
              <a:t>Brasil</a:t>
            </a:r>
            <a:r>
              <a:rPr lang="en-US" dirty="0" smtClean="0">
                <a:latin typeface="+mj-lt"/>
              </a:rPr>
              <a:t>.</a:t>
            </a:r>
            <a:endParaRPr lang="en-US" dirty="0" smtClean="0">
              <a:solidFill>
                <a:schemeClr val="tx1"/>
              </a:solidFill>
              <a:latin typeface="+mj-lt"/>
            </a:endParaRPr>
          </a:p>
          <a:p>
            <a:pPr algn="just">
              <a:spcAft>
                <a:spcPts val="1200"/>
              </a:spcAft>
            </a:pPr>
            <a:r>
              <a:rPr lang="en-US" dirty="0" err="1" smtClean="0">
                <a:latin typeface="+mj-lt"/>
              </a:rPr>
              <a:t>Além</a:t>
            </a:r>
            <a:r>
              <a:rPr lang="en-US" dirty="0" smtClean="0">
                <a:latin typeface="+mj-lt"/>
              </a:rPr>
              <a:t> disso, </a:t>
            </a:r>
            <a:r>
              <a:rPr lang="en-US" dirty="0" err="1" smtClean="0">
                <a:latin typeface="+mj-lt"/>
              </a:rPr>
              <a:t>houve</a:t>
            </a:r>
            <a:r>
              <a:rPr lang="en-US" dirty="0" smtClean="0">
                <a:latin typeface="+mj-lt"/>
              </a:rPr>
              <a:t> a </a:t>
            </a:r>
            <a:r>
              <a:rPr lang="en-US" dirty="0" err="1" smtClean="0">
                <a:latin typeface="+mj-lt"/>
              </a:rPr>
              <a:t>participação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em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cursos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externos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voltados</a:t>
            </a:r>
            <a:r>
              <a:rPr lang="en-US" dirty="0" smtClean="0">
                <a:latin typeface="+mj-lt"/>
              </a:rPr>
              <a:t>, </a:t>
            </a:r>
            <a:r>
              <a:rPr lang="en-US" dirty="0" err="1" smtClean="0">
                <a:latin typeface="+mj-lt"/>
              </a:rPr>
              <a:t>principalmente</a:t>
            </a:r>
            <a:r>
              <a:rPr lang="en-US" dirty="0" smtClean="0">
                <a:latin typeface="+mj-lt"/>
              </a:rPr>
              <a:t>, para o </a:t>
            </a:r>
            <a:r>
              <a:rPr lang="en-US" dirty="0" err="1" smtClean="0">
                <a:latin typeface="+mj-lt"/>
              </a:rPr>
              <a:t>uso</a:t>
            </a:r>
            <a:r>
              <a:rPr lang="en-US" dirty="0" smtClean="0">
                <a:latin typeface="+mj-lt"/>
              </a:rPr>
              <a:t> de </a:t>
            </a:r>
            <a:r>
              <a:rPr lang="en-US" dirty="0" err="1" smtClean="0">
                <a:latin typeface="+mj-lt"/>
              </a:rPr>
              <a:t>ferramentas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tecnológicas</a:t>
            </a:r>
            <a:r>
              <a:rPr lang="en-US" dirty="0" smtClean="0">
                <a:latin typeface="+mj-lt"/>
              </a:rPr>
              <a:t> de </a:t>
            </a:r>
            <a:r>
              <a:rPr lang="en-US" dirty="0" err="1" smtClean="0">
                <a:latin typeface="+mj-lt"/>
              </a:rPr>
              <a:t>investigação</a:t>
            </a:r>
            <a:r>
              <a:rPr lang="en-US" dirty="0" smtClean="0">
                <a:latin typeface="+mj-lt"/>
              </a:rPr>
              <a:t>.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635711" y="682380"/>
            <a:ext cx="8156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B5100"/>
              </a:buClr>
            </a:pPr>
            <a:r>
              <a:rPr lang="en-US" sz="24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IV. </a:t>
            </a:r>
            <a:r>
              <a:rPr lang="en-US" sz="2400" smtClean="0">
                <a:solidFill>
                  <a:srgbClr val="000000"/>
                </a:solidFill>
              </a:rPr>
              <a:t>FORTALECIMENTO </a:t>
            </a:r>
            <a:r>
              <a:rPr lang="en-US" sz="2400">
                <a:solidFill>
                  <a:srgbClr val="000000"/>
                </a:solidFill>
              </a:rPr>
              <a:t>DO PODER INVESTIGATÓRIO DO </a:t>
            </a:r>
            <a:r>
              <a:rPr lang="en-US" sz="2400" smtClean="0">
                <a:solidFill>
                  <a:srgbClr val="000000"/>
                </a:solidFill>
              </a:rPr>
              <a:t>MPC-MG</a:t>
            </a:r>
            <a:endParaRPr lang="en-US" sz="2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" name="Imagem 0" descr="MPC-Logo-01-1024x102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9947" y="4157436"/>
            <a:ext cx="924053" cy="89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74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9339" y="1412658"/>
            <a:ext cx="8053621" cy="381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lnSpc>
                <a:spcPct val="110000"/>
              </a:lnSpc>
              <a:buClr>
                <a:srgbClr val="CB5100"/>
              </a:buClr>
            </a:pPr>
            <a:r>
              <a:rPr lang="en-US" sz="1800" b="1" smtClean="0">
                <a:latin typeface="+mj-lt"/>
              </a:rPr>
              <a:t>1º PROGRAMA DE CAPACITAÇÃO </a:t>
            </a:r>
            <a:r>
              <a:rPr lang="en-US" b="1" smtClean="0">
                <a:latin typeface="+mj-lt"/>
              </a:rPr>
              <a:t>INTERNA – “</a:t>
            </a:r>
            <a:r>
              <a:rPr lang="pt-BR" b="1" smtClean="0">
                <a:latin typeface="+mj-lt"/>
              </a:rPr>
              <a:t>PODER INVESTIGATÓRIO DO MPC”</a:t>
            </a:r>
            <a:r>
              <a:rPr lang="en-US" b="1" smtClean="0">
                <a:latin typeface="+mj-lt"/>
              </a:rPr>
              <a:t> </a:t>
            </a:r>
            <a:endParaRPr lang="en-US" b="1"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953" y="2029489"/>
            <a:ext cx="3291730" cy="21296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51891" y="1966673"/>
            <a:ext cx="470338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dirty="0">
                <a:latin typeface="+mj-lt"/>
              </a:rPr>
              <a:t>1º </a:t>
            </a:r>
            <a:r>
              <a:rPr lang="en-US" dirty="0" err="1">
                <a:latin typeface="+mj-lt"/>
              </a:rPr>
              <a:t>Módulo</a:t>
            </a:r>
            <a:r>
              <a:rPr lang="en-US" dirty="0">
                <a:latin typeface="+mj-lt"/>
              </a:rPr>
              <a:t> - Data</a:t>
            </a:r>
            <a:r>
              <a:rPr lang="en-US" dirty="0" smtClean="0">
                <a:latin typeface="+mj-lt"/>
              </a:rPr>
              <a:t>: 27/09/2018</a:t>
            </a:r>
          </a:p>
          <a:p>
            <a:pPr lvl="1" algn="just"/>
            <a:endParaRPr lang="en-US" sz="800" dirty="0">
              <a:latin typeface="+mj-lt"/>
            </a:endParaRPr>
          </a:p>
          <a:p>
            <a:pPr lvl="1" algn="just"/>
            <a:r>
              <a:rPr lang="en-US" dirty="0" err="1" smtClean="0">
                <a:latin typeface="+mj-lt"/>
              </a:rPr>
              <a:t>Ministrado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>
                <a:latin typeface="+mj-lt"/>
              </a:rPr>
              <a:t>pelos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próprios</a:t>
            </a:r>
            <a:r>
              <a:rPr lang="en-US" dirty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servidores</a:t>
            </a:r>
            <a:r>
              <a:rPr lang="en-US" dirty="0" smtClean="0">
                <a:latin typeface="+mj-lt"/>
              </a:rPr>
              <a:t> do </a:t>
            </a:r>
            <a:r>
              <a:rPr lang="en-US" dirty="0">
                <a:latin typeface="+mj-lt"/>
              </a:rPr>
              <a:t>MPC-MG, que </a:t>
            </a:r>
            <a:r>
              <a:rPr lang="en-US" dirty="0" err="1" smtClean="0">
                <a:latin typeface="+mj-lt"/>
              </a:rPr>
              <a:t>apresentaram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formas</a:t>
            </a:r>
            <a:r>
              <a:rPr lang="en-US" dirty="0" smtClean="0">
                <a:latin typeface="+mj-lt"/>
              </a:rPr>
              <a:t> de </a:t>
            </a:r>
            <a:r>
              <a:rPr lang="en-US" dirty="0" err="1" smtClean="0">
                <a:latin typeface="+mj-lt"/>
              </a:rPr>
              <a:t>trabalho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adotadas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pelos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Gabinetes</a:t>
            </a:r>
            <a:r>
              <a:rPr lang="en-US" dirty="0" smtClean="0">
                <a:latin typeface="+mj-lt"/>
              </a:rPr>
              <a:t>, </a:t>
            </a:r>
            <a:r>
              <a:rPr lang="en-US" dirty="0" err="1" smtClean="0">
                <a:latin typeface="+mj-lt"/>
              </a:rPr>
              <a:t>meios</a:t>
            </a:r>
            <a:r>
              <a:rPr lang="en-US" dirty="0" smtClean="0">
                <a:latin typeface="+mj-lt"/>
              </a:rPr>
              <a:t> de </a:t>
            </a:r>
            <a:r>
              <a:rPr lang="en-US" dirty="0" err="1" smtClean="0">
                <a:latin typeface="+mj-lt"/>
              </a:rPr>
              <a:t>investigação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utilizados</a:t>
            </a:r>
            <a:r>
              <a:rPr lang="en-US" dirty="0" smtClean="0">
                <a:latin typeface="+mj-lt"/>
              </a:rPr>
              <a:t> e </a:t>
            </a:r>
            <a:r>
              <a:rPr lang="en-US" dirty="0" err="1" smtClean="0">
                <a:latin typeface="+mj-lt"/>
              </a:rPr>
              <a:t>os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>
                <a:latin typeface="+mj-lt"/>
              </a:rPr>
              <a:t>resultados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decorrentes</a:t>
            </a:r>
            <a:r>
              <a:rPr lang="en-US" dirty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da </a:t>
            </a:r>
            <a:r>
              <a:rPr lang="en-US" dirty="0" err="1" smtClean="0">
                <a:latin typeface="+mj-lt"/>
              </a:rPr>
              <a:t>atuação</a:t>
            </a:r>
            <a:r>
              <a:rPr lang="en-US" dirty="0" smtClean="0">
                <a:latin typeface="+mj-lt"/>
              </a:rPr>
              <a:t> ministerial </a:t>
            </a:r>
            <a:r>
              <a:rPr lang="en-US" dirty="0" err="1" smtClean="0">
                <a:latin typeface="+mj-lt"/>
              </a:rPr>
              <a:t>em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casos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concretos</a:t>
            </a:r>
            <a:r>
              <a:rPr lang="en-US" dirty="0" smtClean="0">
                <a:latin typeface="+mj-lt"/>
              </a:rPr>
              <a:t>.</a:t>
            </a:r>
            <a:endParaRPr lang="en-US" dirty="0"/>
          </a:p>
        </p:txBody>
      </p:sp>
      <p:sp>
        <p:nvSpPr>
          <p:cNvPr id="9" name="TextBox 1"/>
          <p:cNvSpPr txBox="1"/>
          <p:nvPr/>
        </p:nvSpPr>
        <p:spPr>
          <a:xfrm>
            <a:off x="872359" y="641130"/>
            <a:ext cx="7157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B5100"/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IV.1 - CAPACITAÇÃO INTERNA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3" name="Imagem 0" descr="MPC-Logo-01-1024x102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9947" y="4157436"/>
            <a:ext cx="924053" cy="89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20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9561" y="1425208"/>
            <a:ext cx="8275320" cy="381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lnSpc>
                <a:spcPct val="110000"/>
              </a:lnSpc>
              <a:buClr>
                <a:srgbClr val="CB5100"/>
              </a:buClr>
            </a:pPr>
            <a:r>
              <a:rPr lang="en-US" b="1">
                <a:latin typeface="+mj-lt"/>
              </a:rPr>
              <a:t>1º PROGRAMA DE CAPACITAÇÃO INTERNA – “</a:t>
            </a:r>
            <a:r>
              <a:rPr lang="pt-BR" b="1">
                <a:latin typeface="+mj-lt"/>
              </a:rPr>
              <a:t>PODER INVESTIGATÓRIO DO MPC”</a:t>
            </a:r>
            <a:r>
              <a:rPr lang="en-US" b="1">
                <a:latin typeface="+mj-lt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20226" y="1905277"/>
            <a:ext cx="467757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dirty="0" smtClean="0">
                <a:latin typeface="+mj-lt"/>
              </a:rPr>
              <a:t>2º </a:t>
            </a:r>
            <a:r>
              <a:rPr lang="en-US" dirty="0" err="1" smtClean="0">
                <a:latin typeface="+mj-lt"/>
              </a:rPr>
              <a:t>Módulo</a:t>
            </a:r>
            <a:r>
              <a:rPr lang="en-US" dirty="0" smtClean="0">
                <a:latin typeface="+mj-lt"/>
              </a:rPr>
              <a:t> - Data</a:t>
            </a:r>
            <a:r>
              <a:rPr lang="en-US" dirty="0">
                <a:latin typeface="+mj-lt"/>
              </a:rPr>
              <a:t>: </a:t>
            </a:r>
            <a:r>
              <a:rPr lang="en-US" dirty="0" smtClean="0">
                <a:latin typeface="+mj-lt"/>
              </a:rPr>
              <a:t>03/10/2018</a:t>
            </a:r>
          </a:p>
          <a:p>
            <a:pPr lvl="1" algn="just"/>
            <a:endParaRPr lang="en-US" dirty="0">
              <a:latin typeface="+mj-lt"/>
            </a:endParaRPr>
          </a:p>
          <a:p>
            <a:pPr lvl="1" algn="just"/>
            <a:r>
              <a:rPr lang="en-US" dirty="0" err="1">
                <a:latin typeface="+mj-lt"/>
              </a:rPr>
              <a:t>M</a:t>
            </a:r>
            <a:r>
              <a:rPr lang="en-US" dirty="0" err="1" smtClean="0">
                <a:latin typeface="+mj-lt"/>
              </a:rPr>
              <a:t>inistrado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pelo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>
                <a:latin typeface="+mj-lt"/>
              </a:rPr>
              <a:t>P</a:t>
            </a:r>
            <a:r>
              <a:rPr lang="en-US" dirty="0" err="1" smtClean="0">
                <a:latin typeface="+mj-lt"/>
              </a:rPr>
              <a:t>rocurador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Glaydson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Massaria</a:t>
            </a:r>
            <a:r>
              <a:rPr lang="en-US" dirty="0" smtClean="0">
                <a:latin typeface="+mj-lt"/>
              </a:rPr>
              <a:t>, que </a:t>
            </a:r>
            <a:r>
              <a:rPr lang="en-US" dirty="0" err="1" smtClean="0">
                <a:latin typeface="+mj-lt"/>
              </a:rPr>
              <a:t>apresentou</a:t>
            </a:r>
            <a:r>
              <a:rPr lang="en-US" dirty="0" smtClean="0">
                <a:latin typeface="+mj-lt"/>
              </a:rPr>
              <a:t>, </a:t>
            </a:r>
            <a:r>
              <a:rPr lang="en-US" dirty="0" err="1" smtClean="0">
                <a:latin typeface="+mj-lt"/>
              </a:rPr>
              <a:t>aos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>
                <a:latin typeface="+mj-lt"/>
              </a:rPr>
              <a:t>servidores</a:t>
            </a:r>
            <a:r>
              <a:rPr lang="en-US" dirty="0">
                <a:latin typeface="+mj-lt"/>
              </a:rPr>
              <a:t> do </a:t>
            </a:r>
            <a:r>
              <a:rPr lang="en-US" i="1" dirty="0">
                <a:latin typeface="+mj-lt"/>
              </a:rPr>
              <a:t>Parquet</a:t>
            </a:r>
            <a:r>
              <a:rPr lang="en-US" dirty="0">
                <a:latin typeface="+mj-lt"/>
              </a:rPr>
              <a:t> de </a:t>
            </a:r>
            <a:r>
              <a:rPr lang="en-US" dirty="0" err="1" smtClean="0">
                <a:latin typeface="+mj-lt"/>
              </a:rPr>
              <a:t>Contas</a:t>
            </a:r>
            <a:r>
              <a:rPr lang="en-US" dirty="0" smtClean="0">
                <a:latin typeface="+mj-lt"/>
              </a:rPr>
              <a:t>, </a:t>
            </a:r>
            <a:r>
              <a:rPr lang="en-US" dirty="0" err="1" smtClean="0">
                <a:latin typeface="+mj-lt"/>
              </a:rPr>
              <a:t>técnicas</a:t>
            </a:r>
            <a:r>
              <a:rPr lang="en-US" dirty="0" smtClean="0">
                <a:latin typeface="+mj-lt"/>
              </a:rPr>
              <a:t> </a:t>
            </a:r>
            <a:r>
              <a:rPr lang="en-US" dirty="0">
                <a:latin typeface="+mj-lt"/>
              </a:rPr>
              <a:t>de </a:t>
            </a:r>
            <a:r>
              <a:rPr lang="en-US" dirty="0" err="1">
                <a:latin typeface="+mj-lt"/>
              </a:rPr>
              <a:t>investigação</a:t>
            </a:r>
            <a:r>
              <a:rPr lang="en-US" dirty="0">
                <a:latin typeface="+mj-lt"/>
              </a:rPr>
              <a:t> para </a:t>
            </a:r>
            <a:r>
              <a:rPr lang="en-US" dirty="0" err="1">
                <a:latin typeface="+mj-lt"/>
              </a:rPr>
              <a:t>uma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melhor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instrução</a:t>
            </a:r>
            <a:r>
              <a:rPr lang="en-US" dirty="0">
                <a:latin typeface="+mj-lt"/>
              </a:rPr>
              <a:t> dos </a:t>
            </a:r>
            <a:r>
              <a:rPr lang="en-US" dirty="0" err="1">
                <a:latin typeface="+mj-lt"/>
              </a:rPr>
              <a:t>Procedimentos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Preparatórios</a:t>
            </a:r>
            <a:r>
              <a:rPr lang="en-US" dirty="0">
                <a:latin typeface="+mj-lt"/>
              </a:rPr>
              <a:t> e </a:t>
            </a:r>
            <a:r>
              <a:rPr lang="en-US" dirty="0" err="1">
                <a:latin typeface="+mj-lt"/>
              </a:rPr>
              <a:t>Inquéritos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Civis</a:t>
            </a:r>
            <a:r>
              <a:rPr lang="en-US" dirty="0">
                <a:latin typeface="+mj-lt"/>
              </a:rPr>
              <a:t>.  </a:t>
            </a:r>
          </a:p>
          <a:p>
            <a:pPr lvl="1" algn="just"/>
            <a:endParaRPr lang="en-US" sz="1800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550" y="1999870"/>
            <a:ext cx="3127525" cy="2200341"/>
          </a:xfrm>
          <a:prstGeom prst="rect">
            <a:avLst/>
          </a:prstGeom>
        </p:spPr>
      </p:pic>
      <p:sp>
        <p:nvSpPr>
          <p:cNvPr id="9" name="TextBox 1"/>
          <p:cNvSpPr txBox="1"/>
          <p:nvPr/>
        </p:nvSpPr>
        <p:spPr>
          <a:xfrm>
            <a:off x="872359" y="641130"/>
            <a:ext cx="7157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B5100"/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IV.1 - CAPACITAÇÃO INTERNA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3" name="Imagem 0" descr="MPC-Logo-01-1024x102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9947" y="4157436"/>
            <a:ext cx="924053" cy="89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38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3361" y="1397337"/>
            <a:ext cx="8321040" cy="381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lnSpc>
                <a:spcPct val="110000"/>
              </a:lnSpc>
              <a:buClr>
                <a:srgbClr val="CB5100"/>
              </a:buClr>
            </a:pPr>
            <a:r>
              <a:rPr lang="en-US" b="1">
                <a:latin typeface="+mj-lt"/>
              </a:rPr>
              <a:t>1º PROGRAMA DE CAPACITAÇÃO INTERNA – “</a:t>
            </a:r>
            <a:r>
              <a:rPr lang="pt-BR" b="1">
                <a:latin typeface="+mj-lt"/>
              </a:rPr>
              <a:t>PODER INVESTIGATÓRIO DO MPC”</a:t>
            </a:r>
            <a:endParaRPr lang="en-US" b="1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4779" y="1919248"/>
            <a:ext cx="4452083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>
                <a:latin typeface="+mj-lt"/>
              </a:rPr>
              <a:t>3</a:t>
            </a:r>
            <a:r>
              <a:rPr lang="en-US" smtClean="0">
                <a:latin typeface="+mj-lt"/>
              </a:rPr>
              <a:t>º Módulo </a:t>
            </a:r>
            <a:r>
              <a:rPr lang="en-US">
                <a:latin typeface="+mj-lt"/>
              </a:rPr>
              <a:t>- Data: </a:t>
            </a:r>
            <a:r>
              <a:rPr lang="en-US" smtClean="0">
                <a:latin typeface="+mj-lt"/>
              </a:rPr>
              <a:t>05/10/2018</a:t>
            </a:r>
            <a:endParaRPr lang="en-US">
              <a:latin typeface="+mj-lt"/>
            </a:endParaRPr>
          </a:p>
          <a:p>
            <a:pPr lvl="1" algn="just"/>
            <a:endParaRPr lang="en-US" sz="800">
              <a:latin typeface="+mj-lt"/>
            </a:endParaRPr>
          </a:p>
          <a:p>
            <a:pPr lvl="1" algn="just"/>
            <a:r>
              <a:rPr lang="en-US" smtClean="0">
                <a:latin typeface="+mj-lt"/>
              </a:rPr>
              <a:t>O </a:t>
            </a:r>
            <a:r>
              <a:rPr lang="en-US" err="1">
                <a:latin typeface="+mj-lt"/>
              </a:rPr>
              <a:t>Subprocurador-Geral</a:t>
            </a:r>
            <a:r>
              <a:rPr lang="en-US">
                <a:latin typeface="+mj-lt"/>
              </a:rPr>
              <a:t> </a:t>
            </a:r>
            <a:r>
              <a:rPr lang="en-US" err="1">
                <a:latin typeface="+mj-lt"/>
              </a:rPr>
              <a:t>Marcílio</a:t>
            </a:r>
            <a:r>
              <a:rPr lang="en-US">
                <a:latin typeface="+mj-lt"/>
              </a:rPr>
              <a:t> </a:t>
            </a:r>
            <a:r>
              <a:rPr lang="en-US" err="1">
                <a:latin typeface="+mj-lt"/>
              </a:rPr>
              <a:t>Barenco</a:t>
            </a:r>
            <a:r>
              <a:rPr lang="en-US">
                <a:latin typeface="+mj-lt"/>
              </a:rPr>
              <a:t> </a:t>
            </a:r>
            <a:r>
              <a:rPr lang="en-US" err="1">
                <a:latin typeface="+mj-lt"/>
              </a:rPr>
              <a:t>proferiu</a:t>
            </a:r>
            <a:r>
              <a:rPr lang="en-US">
                <a:latin typeface="+mj-lt"/>
              </a:rPr>
              <a:t> </a:t>
            </a:r>
            <a:r>
              <a:rPr lang="en-US" err="1">
                <a:latin typeface="+mj-lt"/>
              </a:rPr>
              <a:t>palestra</a:t>
            </a:r>
            <a:r>
              <a:rPr lang="en-US">
                <a:latin typeface="+mj-lt"/>
              </a:rPr>
              <a:t> </a:t>
            </a:r>
            <a:r>
              <a:rPr lang="en-US" err="1" smtClean="0">
                <a:latin typeface="+mj-lt"/>
              </a:rPr>
              <a:t>aos</a:t>
            </a:r>
            <a:r>
              <a:rPr lang="en-US" smtClean="0">
                <a:latin typeface="+mj-lt"/>
              </a:rPr>
              <a:t> </a:t>
            </a:r>
            <a:r>
              <a:rPr lang="en-US" err="1">
                <a:latin typeface="+mj-lt"/>
              </a:rPr>
              <a:t>servidores</a:t>
            </a:r>
            <a:r>
              <a:rPr lang="en-US">
                <a:latin typeface="+mj-lt"/>
              </a:rPr>
              <a:t> do MPC-MG, </a:t>
            </a:r>
            <a:r>
              <a:rPr lang="en-US" err="1">
                <a:latin typeface="+mj-lt"/>
              </a:rPr>
              <a:t>atinente</a:t>
            </a:r>
            <a:r>
              <a:rPr lang="en-US">
                <a:latin typeface="+mj-lt"/>
              </a:rPr>
              <a:t> a </a:t>
            </a:r>
            <a:r>
              <a:rPr lang="en-US" err="1">
                <a:latin typeface="+mj-lt"/>
              </a:rPr>
              <a:t>aspectos</a:t>
            </a:r>
            <a:r>
              <a:rPr lang="en-US">
                <a:latin typeface="+mj-lt"/>
              </a:rPr>
              <a:t> </a:t>
            </a:r>
            <a:r>
              <a:rPr lang="en-US" err="1">
                <a:latin typeface="+mj-lt"/>
              </a:rPr>
              <a:t>teóricos</a:t>
            </a:r>
            <a:r>
              <a:rPr lang="en-US">
                <a:latin typeface="+mj-lt"/>
              </a:rPr>
              <a:t> e </a:t>
            </a:r>
            <a:r>
              <a:rPr lang="en-US" err="1">
                <a:latin typeface="+mj-lt"/>
              </a:rPr>
              <a:t>jurisprudenciais</a:t>
            </a:r>
            <a:r>
              <a:rPr lang="en-US">
                <a:latin typeface="+mj-lt"/>
              </a:rPr>
              <a:t> </a:t>
            </a:r>
            <a:r>
              <a:rPr lang="en-US" err="1">
                <a:latin typeface="+mj-lt"/>
              </a:rPr>
              <a:t>relativos</a:t>
            </a:r>
            <a:r>
              <a:rPr lang="en-US">
                <a:latin typeface="+mj-lt"/>
              </a:rPr>
              <a:t> </a:t>
            </a:r>
            <a:r>
              <a:rPr lang="en-US" err="1">
                <a:latin typeface="+mj-lt"/>
              </a:rPr>
              <a:t>ao</a:t>
            </a:r>
            <a:r>
              <a:rPr lang="en-US">
                <a:latin typeface="+mj-lt"/>
              </a:rPr>
              <a:t> </a:t>
            </a:r>
            <a:r>
              <a:rPr lang="en-US" err="1">
                <a:latin typeface="+mj-lt"/>
              </a:rPr>
              <a:t>Poder</a:t>
            </a:r>
            <a:r>
              <a:rPr lang="en-US">
                <a:latin typeface="+mj-lt"/>
              </a:rPr>
              <a:t> </a:t>
            </a:r>
            <a:r>
              <a:rPr lang="en-US" err="1">
                <a:latin typeface="+mj-lt"/>
              </a:rPr>
              <a:t>Investigatório</a:t>
            </a:r>
            <a:r>
              <a:rPr lang="en-US">
                <a:latin typeface="+mj-lt"/>
              </a:rPr>
              <a:t> do </a:t>
            </a:r>
            <a:r>
              <a:rPr lang="en-US" i="1">
                <a:latin typeface="+mj-lt"/>
              </a:rPr>
              <a:t>Parquet</a:t>
            </a:r>
            <a:r>
              <a:rPr lang="en-US">
                <a:latin typeface="+mj-lt"/>
              </a:rPr>
              <a:t> de </a:t>
            </a:r>
            <a:r>
              <a:rPr lang="en-US" err="1" smtClean="0">
                <a:latin typeface="+mj-lt"/>
              </a:rPr>
              <a:t>Contas</a:t>
            </a:r>
            <a:r>
              <a:rPr lang="en-US" smtClean="0">
                <a:latin typeface="+mj-lt"/>
              </a:rPr>
              <a:t>.</a:t>
            </a:r>
            <a:endParaRPr lang="en-US">
              <a:latin typeface="+mj-lt"/>
            </a:endParaRPr>
          </a:p>
          <a:p>
            <a:endParaRPr lang="en-US"/>
          </a:p>
        </p:txBody>
      </p:sp>
      <p:sp>
        <p:nvSpPr>
          <p:cNvPr id="10" name="TextBox 1"/>
          <p:cNvSpPr txBox="1"/>
          <p:nvPr/>
        </p:nvSpPr>
        <p:spPr>
          <a:xfrm>
            <a:off x="872359" y="641130"/>
            <a:ext cx="7157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B5100"/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IV.1 - CAPACITAÇÃO INTERNA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4" name="Imagem 0" descr="MPC-Logo-01-1024x102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9947" y="4157436"/>
            <a:ext cx="924053" cy="893547"/>
          </a:xfrm>
          <a:prstGeom prst="rect">
            <a:avLst/>
          </a:prstGeom>
        </p:spPr>
      </p:pic>
      <p:pic>
        <p:nvPicPr>
          <p:cNvPr id="2050" name="Picture 2" descr="http://www.mpc.mg.gov.br/wp-content/uploads/2018/10/IMG-20181009-WA001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62" b="9064"/>
          <a:stretch/>
        </p:blipFill>
        <p:spPr bwMode="auto">
          <a:xfrm>
            <a:off x="1291639" y="1919248"/>
            <a:ext cx="2523139" cy="258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120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4545" y="1399278"/>
            <a:ext cx="8156027" cy="381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lnSpc>
                <a:spcPct val="110000"/>
              </a:lnSpc>
              <a:buClr>
                <a:srgbClr val="CB5100"/>
              </a:buClr>
            </a:pPr>
            <a:r>
              <a:rPr lang="en-US" b="1">
                <a:latin typeface="+mj-lt"/>
              </a:rPr>
              <a:t>1º PROGRAMA DE CAPACITAÇÃO INTERNA – “</a:t>
            </a:r>
            <a:r>
              <a:rPr lang="pt-BR" b="1">
                <a:latin typeface="+mj-lt"/>
              </a:rPr>
              <a:t>PODER INVESTIGATÓRIO DO MPC”</a:t>
            </a:r>
            <a:endParaRPr lang="en-US" b="1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99339" y="1891862"/>
            <a:ext cx="452996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smtClean="0">
                <a:latin typeface="+mj-lt"/>
              </a:rPr>
              <a:t>4º Módulo - Data</a:t>
            </a:r>
            <a:r>
              <a:rPr lang="en-US">
                <a:latin typeface="+mj-lt"/>
              </a:rPr>
              <a:t>: </a:t>
            </a:r>
            <a:r>
              <a:rPr lang="en-US" smtClean="0">
                <a:latin typeface="+mj-lt"/>
              </a:rPr>
              <a:t>13/06/2019</a:t>
            </a:r>
          </a:p>
          <a:p>
            <a:pPr lvl="1" algn="just"/>
            <a:endParaRPr lang="en-US" sz="800" smtClean="0">
              <a:latin typeface="+mj-lt"/>
            </a:endParaRPr>
          </a:p>
          <a:p>
            <a:pPr lvl="1" algn="just"/>
            <a:r>
              <a:rPr lang="en-US" smtClean="0">
                <a:latin typeface="+mj-lt"/>
              </a:rPr>
              <a:t>A </a:t>
            </a:r>
            <a:r>
              <a:rPr lang="en-US" err="1" smtClean="0">
                <a:latin typeface="+mj-lt"/>
              </a:rPr>
              <a:t>Procuradora</a:t>
            </a:r>
            <a:r>
              <a:rPr lang="en-US" smtClean="0">
                <a:latin typeface="+mj-lt"/>
              </a:rPr>
              <a:t> </a:t>
            </a:r>
            <a:r>
              <a:rPr lang="en-US">
                <a:latin typeface="+mj-lt"/>
              </a:rPr>
              <a:t>Sara </a:t>
            </a:r>
            <a:r>
              <a:rPr lang="en-US" err="1" smtClean="0">
                <a:latin typeface="+mj-lt"/>
              </a:rPr>
              <a:t>Meinberg</a:t>
            </a:r>
            <a:r>
              <a:rPr lang="en-US" smtClean="0">
                <a:latin typeface="+mj-lt"/>
              </a:rPr>
              <a:t> </a:t>
            </a:r>
            <a:r>
              <a:rPr lang="en-US" err="1" smtClean="0">
                <a:latin typeface="+mj-lt"/>
              </a:rPr>
              <a:t>proferiu</a:t>
            </a:r>
            <a:r>
              <a:rPr lang="en-US" smtClean="0">
                <a:latin typeface="+mj-lt"/>
              </a:rPr>
              <a:t> </a:t>
            </a:r>
            <a:r>
              <a:rPr lang="en-US" err="1" smtClean="0">
                <a:latin typeface="+mj-lt"/>
              </a:rPr>
              <a:t>palestra</a:t>
            </a:r>
            <a:r>
              <a:rPr lang="en-US" smtClean="0">
                <a:latin typeface="+mj-lt"/>
              </a:rPr>
              <a:t> </a:t>
            </a:r>
            <a:r>
              <a:rPr lang="en-US" err="1" smtClean="0">
                <a:latin typeface="+mj-lt"/>
              </a:rPr>
              <a:t>sobre</a:t>
            </a:r>
            <a:r>
              <a:rPr lang="en-US" smtClean="0">
                <a:latin typeface="+mj-lt"/>
              </a:rPr>
              <a:t> “</a:t>
            </a:r>
            <a:r>
              <a:rPr lang="en-US" err="1">
                <a:latin typeface="+mj-lt"/>
              </a:rPr>
              <a:t>Estratégias</a:t>
            </a:r>
            <a:r>
              <a:rPr lang="en-US">
                <a:latin typeface="+mj-lt"/>
              </a:rPr>
              <a:t> </a:t>
            </a:r>
            <a:r>
              <a:rPr lang="en-US" err="1">
                <a:latin typeface="+mj-lt"/>
              </a:rPr>
              <a:t>para</a:t>
            </a:r>
            <a:r>
              <a:rPr lang="en-US">
                <a:latin typeface="+mj-lt"/>
              </a:rPr>
              <a:t> o </a:t>
            </a:r>
            <a:r>
              <a:rPr lang="en-US" err="1">
                <a:latin typeface="+mj-lt"/>
              </a:rPr>
              <a:t>combate</a:t>
            </a:r>
            <a:r>
              <a:rPr lang="en-US">
                <a:latin typeface="+mj-lt"/>
              </a:rPr>
              <a:t> </a:t>
            </a:r>
            <a:r>
              <a:rPr lang="en-US" err="1">
                <a:latin typeface="+mj-lt"/>
              </a:rPr>
              <a:t>à</a:t>
            </a:r>
            <a:r>
              <a:rPr lang="en-US">
                <a:latin typeface="+mj-lt"/>
              </a:rPr>
              <a:t> </a:t>
            </a:r>
            <a:r>
              <a:rPr lang="en-US" err="1">
                <a:latin typeface="+mj-lt"/>
              </a:rPr>
              <a:t>corrução</a:t>
            </a:r>
            <a:r>
              <a:rPr lang="en-US">
                <a:latin typeface="+mj-lt"/>
              </a:rPr>
              <a:t>”. </a:t>
            </a:r>
            <a:r>
              <a:rPr lang="en-US" err="1">
                <a:latin typeface="+mj-lt"/>
              </a:rPr>
              <a:t>Em</a:t>
            </a:r>
            <a:r>
              <a:rPr lang="en-US">
                <a:latin typeface="+mj-lt"/>
              </a:rPr>
              <a:t> </a:t>
            </a:r>
            <a:r>
              <a:rPr lang="en-US" err="1">
                <a:latin typeface="+mj-lt"/>
              </a:rPr>
              <a:t>seguida</a:t>
            </a:r>
            <a:r>
              <a:rPr lang="en-US">
                <a:latin typeface="+mj-lt"/>
              </a:rPr>
              <a:t>, </a:t>
            </a:r>
            <a:r>
              <a:rPr lang="en-US" err="1">
                <a:latin typeface="+mj-lt"/>
              </a:rPr>
              <a:t>houve</a:t>
            </a:r>
            <a:r>
              <a:rPr lang="en-US">
                <a:latin typeface="+mj-lt"/>
              </a:rPr>
              <a:t> a </a:t>
            </a:r>
            <a:r>
              <a:rPr lang="en-US" err="1" smtClean="0">
                <a:latin typeface="+mj-lt"/>
              </a:rPr>
              <a:t>apresentação</a:t>
            </a:r>
            <a:r>
              <a:rPr lang="en-US" smtClean="0">
                <a:latin typeface="+mj-lt"/>
              </a:rPr>
              <a:t>, </a:t>
            </a:r>
            <a:r>
              <a:rPr lang="en-US" err="1" smtClean="0">
                <a:latin typeface="+mj-lt"/>
              </a:rPr>
              <a:t>pelos</a:t>
            </a:r>
            <a:r>
              <a:rPr lang="en-US" smtClean="0">
                <a:latin typeface="+mj-lt"/>
              </a:rPr>
              <a:t> </a:t>
            </a:r>
            <a:r>
              <a:rPr lang="en-US" err="1" smtClean="0">
                <a:latin typeface="+mj-lt"/>
              </a:rPr>
              <a:t>servidores</a:t>
            </a:r>
            <a:r>
              <a:rPr lang="en-US" smtClean="0">
                <a:latin typeface="+mj-lt"/>
              </a:rPr>
              <a:t> </a:t>
            </a:r>
            <a:r>
              <a:rPr lang="en-US">
                <a:latin typeface="+mj-lt"/>
              </a:rPr>
              <a:t>do </a:t>
            </a:r>
            <a:r>
              <a:rPr lang="en-US" smtClean="0">
                <a:latin typeface="+mj-lt"/>
              </a:rPr>
              <a:t>TCEMG, dos bancos de </a:t>
            </a:r>
            <a:r>
              <a:rPr lang="en-US">
                <a:latin typeface="+mj-lt"/>
              </a:rPr>
              <a:t>dados e </a:t>
            </a:r>
            <a:r>
              <a:rPr lang="en-US" err="1">
                <a:latin typeface="+mj-lt"/>
              </a:rPr>
              <a:t>sistemas</a:t>
            </a:r>
            <a:r>
              <a:rPr lang="en-US">
                <a:latin typeface="+mj-lt"/>
              </a:rPr>
              <a:t> de </a:t>
            </a:r>
            <a:r>
              <a:rPr lang="en-US" err="1">
                <a:latin typeface="+mj-lt"/>
              </a:rPr>
              <a:t>inteligência</a:t>
            </a:r>
            <a:r>
              <a:rPr lang="en-US">
                <a:latin typeface="+mj-lt"/>
              </a:rPr>
              <a:t> </a:t>
            </a:r>
            <a:r>
              <a:rPr lang="en-US" err="1" smtClean="0">
                <a:latin typeface="+mj-lt"/>
              </a:rPr>
              <a:t>utilizados</a:t>
            </a:r>
            <a:r>
              <a:rPr lang="en-US">
                <a:latin typeface="+mj-lt"/>
              </a:rPr>
              <a:t> </a:t>
            </a:r>
            <a:r>
              <a:rPr lang="en-US" smtClean="0">
                <a:latin typeface="+mj-lt"/>
              </a:rPr>
              <a:t>pela Corte.</a:t>
            </a:r>
            <a:endParaRPr lang="en-US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975" y="1974253"/>
            <a:ext cx="3423756" cy="2023641"/>
          </a:xfrm>
          <a:prstGeom prst="rect">
            <a:avLst/>
          </a:prstGeom>
        </p:spPr>
      </p:pic>
      <p:sp>
        <p:nvSpPr>
          <p:cNvPr id="11" name="TextBox 1"/>
          <p:cNvSpPr txBox="1"/>
          <p:nvPr/>
        </p:nvSpPr>
        <p:spPr>
          <a:xfrm>
            <a:off x="872359" y="641130"/>
            <a:ext cx="7157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B5100"/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IV.1 - CAPACITAÇÃO INTERNA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3" name="Imagem 0" descr="MPC-Logo-01-1024x102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9947" y="4157436"/>
            <a:ext cx="924053" cy="89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35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9041" y="1451081"/>
            <a:ext cx="7585528" cy="128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lnSpc>
                <a:spcPct val="110000"/>
              </a:lnSpc>
              <a:buClr>
                <a:srgbClr val="CB5100"/>
              </a:buClr>
              <a:buFont typeface="Wingdings" charset="2"/>
              <a:buChar char="Ø"/>
            </a:pPr>
            <a:endParaRPr lang="en-US" sz="1800" b="1" smtClean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lvl="1" algn="just">
              <a:lnSpc>
                <a:spcPct val="110000"/>
              </a:lnSpc>
            </a:pPr>
            <a:endParaRPr lang="en-US" sz="1800"/>
          </a:p>
          <a:p>
            <a:pPr lvl="1" algn="just">
              <a:lnSpc>
                <a:spcPct val="110000"/>
              </a:lnSpc>
            </a:pPr>
            <a:endParaRPr lang="en-US" sz="1800"/>
          </a:p>
          <a:p>
            <a:endParaRPr lang="en-US" sz="1800" smtClean="0"/>
          </a:p>
        </p:txBody>
      </p:sp>
      <p:sp>
        <p:nvSpPr>
          <p:cNvPr id="2" name="Retângulo 1"/>
          <p:cNvSpPr/>
          <p:nvPr/>
        </p:nvSpPr>
        <p:spPr>
          <a:xfrm>
            <a:off x="379579" y="1390388"/>
            <a:ext cx="82559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buClr>
                <a:srgbClr val="CB5100"/>
              </a:buClr>
            </a:pPr>
            <a:r>
              <a:rPr lang="pt-BR" b="1" smtClean="0">
                <a:latin typeface="+mj-lt"/>
              </a:rPr>
              <a:t>CURSO </a:t>
            </a:r>
            <a:r>
              <a:rPr lang="pt-BR" b="1">
                <a:latin typeface="+mj-lt"/>
              </a:rPr>
              <a:t>DE INTELIGÊNCIA E TÉCNICAS DE </a:t>
            </a:r>
            <a:r>
              <a:rPr lang="pt-BR" b="1" smtClean="0">
                <a:latin typeface="+mj-lt"/>
              </a:rPr>
              <a:t>INVESTIGAÇÃO</a:t>
            </a:r>
            <a:endParaRPr lang="en-US" b="1">
              <a:latin typeface="+mj-lt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886065" y="1734727"/>
            <a:ext cx="4770645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600" dirty="0" smtClean="0">
                <a:solidFill>
                  <a:schemeClr val="tx1"/>
                </a:solidFill>
                <a:latin typeface="+mj-lt"/>
              </a:rPr>
              <a:t>Data: 10 a 13/09/2019</a:t>
            </a:r>
          </a:p>
          <a:p>
            <a:pPr algn="just"/>
            <a:r>
              <a:rPr lang="pt-BR" sz="1600" dirty="0" smtClean="0">
                <a:latin typeface="+mj-lt"/>
              </a:rPr>
              <a:t>Curso realizado, em Brasília, pelo Conselho Nacional de Procuradores-Gerais de Contas – CNPGC, sob a Presidência da Procuradora-Geral do MPC-MG, para capacitação de membros dos </a:t>
            </a:r>
            <a:r>
              <a:rPr lang="pt-BR" sz="1600" dirty="0" err="1" smtClean="0">
                <a:latin typeface="+mj-lt"/>
              </a:rPr>
              <a:t>MPCs</a:t>
            </a:r>
            <a:r>
              <a:rPr lang="pt-BR" sz="1600" dirty="0" smtClean="0">
                <a:latin typeface="+mj-lt"/>
              </a:rPr>
              <a:t> brasileiros acerca de inteligência e técnicas de investigação.</a:t>
            </a:r>
          </a:p>
          <a:p>
            <a:pPr algn="just"/>
            <a:endParaRPr lang="pt-BR" sz="800" dirty="0" smtClean="0">
              <a:latin typeface="+mj-lt"/>
            </a:endParaRPr>
          </a:p>
          <a:p>
            <a:pPr algn="just"/>
            <a:r>
              <a:rPr lang="en-US" sz="1600" dirty="0" err="1" smtClean="0">
                <a:latin typeface="+mj-lt"/>
              </a:rPr>
              <a:t>Foram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 err="1" smtClean="0">
                <a:latin typeface="+mj-lt"/>
              </a:rPr>
              <a:t>proferidas</a:t>
            </a:r>
            <a:r>
              <a:rPr lang="en-US" sz="1600" dirty="0" smtClean="0">
                <a:latin typeface="+mj-lt"/>
              </a:rPr>
              <a:t> palestras </a:t>
            </a:r>
            <a:r>
              <a:rPr lang="en-US" sz="1600" dirty="0" err="1" smtClean="0">
                <a:latin typeface="+mj-lt"/>
              </a:rPr>
              <a:t>por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 err="1" smtClean="0">
                <a:latin typeface="+mj-lt"/>
              </a:rPr>
              <a:t>representantes</a:t>
            </a:r>
            <a:r>
              <a:rPr lang="en-US" sz="1600" dirty="0" smtClean="0">
                <a:latin typeface="+mj-lt"/>
              </a:rPr>
              <a:t> do </a:t>
            </a:r>
            <a:r>
              <a:rPr lang="en-US" sz="1600" dirty="0" err="1" smtClean="0">
                <a:latin typeface="+mj-lt"/>
              </a:rPr>
              <a:t>Exército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 err="1" smtClean="0">
                <a:latin typeface="+mj-lt"/>
              </a:rPr>
              <a:t>brasileiro</a:t>
            </a:r>
            <a:r>
              <a:rPr lang="en-US" sz="1600" dirty="0" smtClean="0">
                <a:latin typeface="+mj-lt"/>
              </a:rPr>
              <a:t>, </a:t>
            </a:r>
            <a:r>
              <a:rPr lang="en-US" sz="1600" dirty="0" err="1" smtClean="0">
                <a:latin typeface="+mj-lt"/>
              </a:rPr>
              <a:t>Rede</a:t>
            </a:r>
            <a:r>
              <a:rPr lang="en-US" sz="1600" dirty="0" smtClean="0">
                <a:latin typeface="+mj-lt"/>
              </a:rPr>
              <a:t>-Lab do </a:t>
            </a:r>
            <a:r>
              <a:rPr lang="en-US" sz="1600" dirty="0" err="1" smtClean="0">
                <a:latin typeface="+mj-lt"/>
              </a:rPr>
              <a:t>Ministério</a:t>
            </a:r>
            <a:r>
              <a:rPr lang="en-US" sz="1600" dirty="0" smtClean="0">
                <a:latin typeface="+mj-lt"/>
              </a:rPr>
              <a:t> da </a:t>
            </a:r>
            <a:r>
              <a:rPr lang="en-US" sz="1600" dirty="0" err="1" smtClean="0">
                <a:latin typeface="+mj-lt"/>
              </a:rPr>
              <a:t>Justiça</a:t>
            </a:r>
            <a:r>
              <a:rPr lang="en-US" sz="1600" dirty="0" smtClean="0">
                <a:latin typeface="+mj-lt"/>
              </a:rPr>
              <a:t>, COAF (UIF), CGU, </a:t>
            </a:r>
            <a:r>
              <a:rPr lang="en-US" sz="1600" dirty="0" err="1" smtClean="0">
                <a:latin typeface="+mj-lt"/>
              </a:rPr>
              <a:t>Ministério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 err="1" smtClean="0">
                <a:latin typeface="+mj-lt"/>
              </a:rPr>
              <a:t>Público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 err="1" smtClean="0">
                <a:latin typeface="+mj-lt"/>
              </a:rPr>
              <a:t>Militar</a:t>
            </a:r>
            <a:r>
              <a:rPr lang="en-US" sz="1600" dirty="0" smtClean="0">
                <a:latin typeface="+mj-lt"/>
              </a:rPr>
              <a:t> e MPC-MG (</a:t>
            </a:r>
            <a:r>
              <a:rPr lang="pt-BR" sz="1600" dirty="0" smtClean="0">
                <a:latin typeface="+mj-lt"/>
              </a:rPr>
              <a:t>Subprocurador-Geral Marcílio </a:t>
            </a:r>
            <a:r>
              <a:rPr lang="pt-BR" sz="1600" dirty="0" err="1" smtClean="0">
                <a:latin typeface="+mj-lt"/>
              </a:rPr>
              <a:t>Barenco</a:t>
            </a:r>
            <a:r>
              <a:rPr lang="pt-BR" sz="1600" dirty="0" smtClean="0">
                <a:latin typeface="+mj-lt"/>
              </a:rPr>
              <a:t> </a:t>
            </a:r>
            <a:r>
              <a:rPr lang="pt-BR" sz="1600" dirty="0" smtClean="0">
                <a:solidFill>
                  <a:schemeClr val="tx1"/>
                </a:solidFill>
                <a:latin typeface="+mj-lt"/>
              </a:rPr>
              <a:t>e Procurador Daniel Guimarães).</a:t>
            </a:r>
            <a:endParaRPr lang="pt-BR" sz="1600" spc="-1" dirty="0">
              <a:solidFill>
                <a:schemeClr val="tx1"/>
              </a:solidFill>
              <a:latin typeface="+mj-lt"/>
              <a:cs typeface="Calibri Light" panose="020F0302020204030204" pitchFamily="34" charset="0"/>
            </a:endParaRPr>
          </a:p>
        </p:txBody>
      </p:sp>
      <p:pic>
        <p:nvPicPr>
          <p:cNvPr id="1026" name="Picture 2" descr="http://www.mpc.mg.gov.br/wp-content/uploads/2019/09/IMG-20190916-WA0045_2-1024x67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379" y="2002883"/>
            <a:ext cx="2814317" cy="209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"/>
          <p:cNvSpPr txBox="1"/>
          <p:nvPr/>
        </p:nvSpPr>
        <p:spPr>
          <a:xfrm>
            <a:off x="893379" y="641130"/>
            <a:ext cx="7402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B5100"/>
              </a:buClr>
            </a:pPr>
            <a:r>
              <a:rPr lang="pt-BR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IV.2 - CAPACITAÇÃO EXTERNA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2" name="Imagem 0" descr="MPC-Logo-01-1024x102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9947" y="4157436"/>
            <a:ext cx="924053" cy="89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56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170467" y="703659"/>
            <a:ext cx="6528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CONSIDERAÇÕES FINAIS</a:t>
            </a:r>
            <a:endParaRPr lang="en-US" sz="2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1641" y="1265735"/>
            <a:ext cx="7840717" cy="3457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  <a:buClr>
                <a:srgbClr val="CB5100"/>
              </a:buClr>
            </a:pPr>
            <a:r>
              <a:rPr lang="pt-BR" sz="1500" dirty="0" smtClean="0">
                <a:latin typeface="+mj-lt"/>
              </a:rPr>
              <a:t>Foram muitos os desafios enfrentados ao </a:t>
            </a:r>
            <a:r>
              <a:rPr lang="pt-BR" sz="1500" dirty="0">
                <a:latin typeface="+mj-lt"/>
              </a:rPr>
              <a:t>longo do biênio 2018/2020</a:t>
            </a:r>
            <a:r>
              <a:rPr lang="pt-BR" sz="1500" dirty="0" smtClean="0">
                <a:latin typeface="+mj-lt"/>
              </a:rPr>
              <a:t>, sobretudo diante da ausência de autonomia financeira </a:t>
            </a:r>
            <a:r>
              <a:rPr lang="pt-BR" sz="1500" dirty="0">
                <a:latin typeface="+mj-lt"/>
              </a:rPr>
              <a:t>do </a:t>
            </a:r>
            <a:r>
              <a:rPr lang="pt-BR" sz="1500" dirty="0" smtClean="0">
                <a:latin typeface="+mj-lt"/>
              </a:rPr>
              <a:t>MPC-MG, o que tornou nossa tarefa ainda mais complexa e desafiadora.</a:t>
            </a:r>
            <a:endParaRPr lang="pt-BR" sz="1500" dirty="0">
              <a:latin typeface="+mj-lt"/>
            </a:endParaRPr>
          </a:p>
          <a:p>
            <a:pPr algn="just">
              <a:spcAft>
                <a:spcPts val="500"/>
              </a:spcAft>
            </a:pPr>
            <a:r>
              <a:rPr lang="pt-BR" sz="1500" dirty="0" smtClean="0">
                <a:latin typeface="+mj-lt"/>
              </a:rPr>
              <a:t>Mesmo diante do cenário adverso dos últimos meses, causado pela pandemia, conseguimos seguir </a:t>
            </a:r>
            <a:r>
              <a:rPr lang="pt-BR" sz="1500" smtClean="0">
                <a:latin typeface="+mj-lt"/>
              </a:rPr>
              <a:t>desempenhando a </a:t>
            </a:r>
            <a:r>
              <a:rPr lang="pt-BR" sz="1500" dirty="0" smtClean="0">
                <a:latin typeface="+mj-lt"/>
              </a:rPr>
              <a:t>contento nosso mister constitucional em prol da sociedade a quem servimos, sem medir esforços para nos adaptarmos </a:t>
            </a:r>
            <a:r>
              <a:rPr lang="pt-BR" sz="1500" dirty="0">
                <a:latin typeface="+mj-lt"/>
              </a:rPr>
              <a:t>a uma nova </a:t>
            </a:r>
            <a:r>
              <a:rPr lang="pt-BR" sz="1500" dirty="0" smtClean="0">
                <a:latin typeface="+mj-lt"/>
              </a:rPr>
              <a:t>realidade.</a:t>
            </a:r>
          </a:p>
          <a:p>
            <a:pPr algn="just">
              <a:spcAft>
                <a:spcPts val="500"/>
              </a:spcAft>
            </a:pPr>
            <a:r>
              <a:rPr lang="pt-BR" sz="1500">
                <a:latin typeface="+mj-lt"/>
                <a:cs typeface="Calibri Light" panose="020F0302020204030204" pitchFamily="34" charset="0"/>
              </a:rPr>
              <a:t>A</a:t>
            </a:r>
            <a:r>
              <a:rPr lang="pt-BR" sz="1500" smtClean="0">
                <a:latin typeface="+mj-lt"/>
                <a:cs typeface="Calibri Light" panose="020F0302020204030204" pitchFamily="34" charset="0"/>
              </a:rPr>
              <a:t>pesar das dificuldades, </a:t>
            </a:r>
            <a:r>
              <a:rPr lang="pt-BR" sz="1500" dirty="0" smtClean="0">
                <a:latin typeface="+mj-lt"/>
                <a:cs typeface="Calibri Light" panose="020F0302020204030204" pitchFamily="34" charset="0"/>
              </a:rPr>
              <a:t>precisamente por contarmos </a:t>
            </a:r>
            <a:r>
              <a:rPr lang="pt-BR" sz="1500" dirty="0">
                <a:latin typeface="+mj-lt"/>
                <a:cs typeface="Calibri Light" panose="020F0302020204030204" pitchFamily="34" charset="0"/>
              </a:rPr>
              <a:t>com o </a:t>
            </a:r>
            <a:r>
              <a:rPr lang="en-US" sz="1500" dirty="0" err="1">
                <a:latin typeface="+mj-lt"/>
              </a:rPr>
              <a:t>apoio</a:t>
            </a:r>
            <a:r>
              <a:rPr lang="en-US" sz="1500" dirty="0">
                <a:latin typeface="+mj-lt"/>
              </a:rPr>
              <a:t>, </a:t>
            </a:r>
            <a:r>
              <a:rPr lang="pt-BR" sz="1500" dirty="0">
                <a:latin typeface="+mj-lt"/>
                <a:cs typeface="Calibri Light" panose="020F0302020204030204" pitchFamily="34" charset="0"/>
              </a:rPr>
              <a:t>a colaboração e o engajamento</a:t>
            </a:r>
            <a:r>
              <a:rPr lang="en-US" sz="1500" dirty="0">
                <a:latin typeface="+mj-lt"/>
              </a:rPr>
              <a:t> </a:t>
            </a:r>
            <a:r>
              <a:rPr lang="en-US" sz="1500" dirty="0" smtClean="0">
                <a:latin typeface="+mj-lt"/>
              </a:rPr>
              <a:t>de </a:t>
            </a:r>
            <a:r>
              <a:rPr lang="en-US" sz="1500" dirty="0" err="1" smtClean="0">
                <a:latin typeface="+mj-lt"/>
              </a:rPr>
              <a:t>todos</a:t>
            </a:r>
            <a:r>
              <a:rPr lang="en-US" sz="1500" dirty="0" smtClean="0">
                <a:latin typeface="+mj-lt"/>
              </a:rPr>
              <a:t> </a:t>
            </a:r>
            <a:r>
              <a:rPr lang="en-US" sz="1500" dirty="0" err="1" smtClean="0">
                <a:latin typeface="+mj-lt"/>
              </a:rPr>
              <a:t>os</a:t>
            </a:r>
            <a:r>
              <a:rPr lang="en-US" sz="1500" dirty="0" smtClean="0">
                <a:latin typeface="+mj-lt"/>
              </a:rPr>
              <a:t> </a:t>
            </a:r>
            <a:r>
              <a:rPr lang="en-US" sz="1500" dirty="0" err="1">
                <a:latin typeface="+mj-lt"/>
              </a:rPr>
              <a:t>Procuradores</a:t>
            </a:r>
            <a:r>
              <a:rPr lang="en-US" sz="1500" dirty="0">
                <a:latin typeface="+mj-lt"/>
              </a:rPr>
              <a:t>, </a:t>
            </a:r>
            <a:r>
              <a:rPr lang="en-US" sz="1500" dirty="0" err="1">
                <a:latin typeface="+mj-lt"/>
              </a:rPr>
              <a:t>servidores</a:t>
            </a:r>
            <a:r>
              <a:rPr lang="en-US" sz="1500" dirty="0">
                <a:latin typeface="+mj-lt"/>
              </a:rPr>
              <a:t> e </a:t>
            </a:r>
            <a:r>
              <a:rPr lang="en-US" sz="1500" dirty="0" err="1">
                <a:latin typeface="+mj-lt"/>
              </a:rPr>
              <a:t>funcionários</a:t>
            </a:r>
            <a:r>
              <a:rPr lang="en-US" sz="1500" dirty="0">
                <a:latin typeface="+mj-lt"/>
              </a:rPr>
              <a:t> do MPC-MG, </a:t>
            </a:r>
            <a:r>
              <a:rPr lang="pt-BR" sz="1500" dirty="0" smtClean="0">
                <a:latin typeface="+mj-lt"/>
                <a:cs typeface="Calibri Light" panose="020F0302020204030204" pitchFamily="34" charset="0"/>
              </a:rPr>
              <a:t>conseguimos, com determinação, transpor os obstáculos e concretizar muitos projetos e avanços, alcançando </a:t>
            </a:r>
            <a:r>
              <a:rPr lang="pt-BR" sz="1500" dirty="0">
                <a:latin typeface="+mj-lt"/>
                <a:cs typeface="Calibri Light" panose="020F0302020204030204" pitchFamily="34" charset="0"/>
              </a:rPr>
              <a:t>os </a:t>
            </a:r>
            <a:r>
              <a:rPr lang="pt-BR" sz="1500" dirty="0" smtClean="0">
                <a:latin typeface="+mj-lt"/>
                <a:cs typeface="Calibri Light" panose="020F0302020204030204" pitchFamily="34" charset="0"/>
              </a:rPr>
              <a:t>objetivos propostos e escrevendo, desse modo, mais </a:t>
            </a:r>
            <a:r>
              <a:rPr lang="pt-BR" sz="1500" dirty="0">
                <a:latin typeface="+mj-lt"/>
                <a:cs typeface="Calibri Light" panose="020F0302020204030204" pitchFamily="34" charset="0"/>
              </a:rPr>
              <a:t>um importante capítulo da história do </a:t>
            </a:r>
            <a:r>
              <a:rPr lang="pt-BR" sz="1500" dirty="0" smtClean="0">
                <a:latin typeface="+mj-lt"/>
                <a:cs typeface="Calibri Light" panose="020F0302020204030204" pitchFamily="34" charset="0"/>
              </a:rPr>
              <a:t>MPC-MG </a:t>
            </a:r>
            <a:r>
              <a:rPr lang="pt-BR" sz="1500" dirty="0">
                <a:latin typeface="+mj-lt"/>
                <a:cs typeface="Calibri Light" panose="020F0302020204030204" pitchFamily="34" charset="0"/>
              </a:rPr>
              <a:t>rumo ao </a:t>
            </a:r>
            <a:r>
              <a:rPr lang="pt-BR" sz="1500" dirty="0" smtClean="0">
                <a:latin typeface="+mj-lt"/>
                <a:cs typeface="Calibri Light" panose="020F0302020204030204" pitchFamily="34" charset="0"/>
              </a:rPr>
              <a:t>aprimoramento e ao fortalecimento da nossa Instituição.</a:t>
            </a:r>
            <a:endParaRPr lang="pt-BR" sz="1500" dirty="0">
              <a:latin typeface="+mj-lt"/>
              <a:cs typeface="Calibri Light" panose="020F0302020204030204" pitchFamily="34" charset="0"/>
            </a:endParaRPr>
          </a:p>
          <a:p>
            <a:pPr algn="ctr">
              <a:spcAft>
                <a:spcPts val="1000"/>
              </a:spcAft>
            </a:pPr>
            <a:r>
              <a:rPr lang="pt-BR" sz="1600" dirty="0">
                <a:latin typeface="+mj-lt"/>
                <a:cs typeface="Calibri Light" panose="020F0302020204030204" pitchFamily="34" charset="0"/>
              </a:rPr>
              <a:t>MUITO OBRIGADA PELA CONFIANÇA!</a:t>
            </a:r>
          </a:p>
          <a:p>
            <a:pPr algn="ctr"/>
            <a:r>
              <a:rPr lang="pt-BR" sz="1600" b="1" dirty="0" err="1">
                <a:latin typeface="+mj-lt"/>
                <a:cs typeface="Calibri Light" panose="020F0302020204030204" pitchFamily="34" charset="0"/>
              </a:rPr>
              <a:t>Elke</a:t>
            </a:r>
            <a:r>
              <a:rPr lang="pt-BR" sz="1600" b="1" dirty="0">
                <a:latin typeface="+mj-lt"/>
                <a:cs typeface="Calibri Light" panose="020F0302020204030204" pitchFamily="34" charset="0"/>
              </a:rPr>
              <a:t> Andrade Soares de Moura</a:t>
            </a:r>
          </a:p>
          <a:p>
            <a:pPr algn="ctr"/>
            <a:r>
              <a:rPr lang="pt-BR" sz="1500" dirty="0" smtClean="0">
                <a:latin typeface="+mj-lt"/>
              </a:rPr>
              <a:t>Procuradora-Geral </a:t>
            </a:r>
            <a:r>
              <a:rPr lang="pt-BR" sz="1500" dirty="0">
                <a:latin typeface="+mj-lt"/>
              </a:rPr>
              <a:t>do MPC-MG - Gestão 2018/2020</a:t>
            </a:r>
          </a:p>
        </p:txBody>
      </p:sp>
      <p:pic>
        <p:nvPicPr>
          <p:cNvPr id="6" name="Imagem 0" descr="MPC-Logo-01-1024x102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9947" y="4157436"/>
            <a:ext cx="924053" cy="89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7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2305" y="640546"/>
            <a:ext cx="7776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B5100"/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I.1 - PROCESSOS TCEMG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Imagem 0" descr="MPC-Logo-01-1024x102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9947" y="4157436"/>
            <a:ext cx="924053" cy="893547"/>
          </a:xfrm>
          <a:prstGeom prst="rect">
            <a:avLst/>
          </a:prstGeom>
        </p:spPr>
      </p:pic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09751DDE-53D5-4B91-91EA-97D485C34B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7183183"/>
              </p:ext>
            </p:extLst>
          </p:nvPr>
        </p:nvGraphicFramePr>
        <p:xfrm>
          <a:off x="1253067" y="1508071"/>
          <a:ext cx="6895253" cy="30910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72474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2305" y="640546"/>
            <a:ext cx="7776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B5100"/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I.1 - PROCESSOS  TCEMG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Imagem 0" descr="MPC-Logo-01-1024x102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9947" y="4157436"/>
            <a:ext cx="924053" cy="893547"/>
          </a:xfrm>
          <a:prstGeom prst="rect">
            <a:avLst/>
          </a:prstGeom>
        </p:spPr>
      </p:pic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169AA1B2-AD44-4C90-8ECD-49CCF5E426E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6208153"/>
              </p:ext>
            </p:extLst>
          </p:nvPr>
        </p:nvGraphicFramePr>
        <p:xfrm>
          <a:off x="1032164" y="1416141"/>
          <a:ext cx="7187783" cy="31350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96145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2305" y="640546"/>
            <a:ext cx="7776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B5100"/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I.1 - PROCESSOS TCEMG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Imagem 0" descr="MPC-Logo-01-1024x102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9947" y="4157436"/>
            <a:ext cx="924053" cy="893547"/>
          </a:xfrm>
          <a:prstGeom prst="rect">
            <a:avLst/>
          </a:prstGeom>
        </p:spPr>
      </p:pic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3917819"/>
              </p:ext>
            </p:extLst>
          </p:nvPr>
        </p:nvGraphicFramePr>
        <p:xfrm>
          <a:off x="983673" y="1385454"/>
          <a:ext cx="7236274" cy="31726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569843" y="1975413"/>
            <a:ext cx="1742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>
                <a:solidFill>
                  <a:srgbClr val="FF0000"/>
                </a:solidFill>
              </a:rPr>
              <a:t>Total no MPC</a:t>
            </a:r>
          </a:p>
          <a:p>
            <a:pPr algn="ctr"/>
            <a:r>
              <a:rPr lang="pt-BR" sz="1600" b="1" dirty="0" smtClean="0">
                <a:solidFill>
                  <a:srgbClr val="FF0000"/>
                </a:solidFill>
              </a:rPr>
              <a:t>2302</a:t>
            </a:r>
            <a:endParaRPr lang="pt-BR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82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iva">
  <a:themeElements>
    <a:clrScheme name="Personalizada 4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F0CD59"/>
      </a:accent1>
      <a:accent2>
        <a:srgbClr val="791A1D"/>
      </a:accent2>
      <a:accent3>
        <a:srgbClr val="FF8427"/>
      </a:accent3>
      <a:accent4>
        <a:srgbClr val="FF8427"/>
      </a:accent4>
      <a:accent5>
        <a:srgbClr val="CC9900"/>
      </a:accent5>
      <a:accent6>
        <a:srgbClr val="FFBD47"/>
      </a:accent6>
      <a:hlink>
        <a:srgbClr val="CC9900"/>
      </a:hlink>
      <a:folHlink>
        <a:srgbClr val="666699"/>
      </a:folHlink>
    </a:clrScheme>
    <a:fontScheme name="Retrospec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15989</TotalTime>
  <Words>3583</Words>
  <Application>Microsoft Office PowerPoint</Application>
  <PresentationFormat>Apresentação na tela (16:9)</PresentationFormat>
  <Paragraphs>453</Paragraphs>
  <Slides>68</Slides>
  <Notes>68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68</vt:i4>
      </vt:variant>
    </vt:vector>
  </HeadingPairs>
  <TitlesOfParts>
    <vt:vector size="74" baseType="lpstr">
      <vt:lpstr>Arial</vt:lpstr>
      <vt:lpstr>Calibri Light</vt:lpstr>
      <vt:lpstr>Calibri</vt:lpstr>
      <vt:lpstr>trebuchet ms</vt:lpstr>
      <vt:lpstr>Wingdings</vt:lpstr>
      <vt:lpstr>Retrospectiva</vt:lpstr>
      <vt:lpstr>Prestação de Contas da Gestão 2018/2020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Prestação de Contas</dc:title>
  <dc:creator>GIOVANNA BONFANTE</dc:creator>
  <cp:lastModifiedBy>GIOVANNA BONFANTE</cp:lastModifiedBy>
  <cp:revision>631</cp:revision>
  <cp:lastPrinted>2020-04-23T19:18:54Z</cp:lastPrinted>
  <dcterms:modified xsi:type="dcterms:W3CDTF">2020-05-29T14:06:12Z</dcterms:modified>
</cp:coreProperties>
</file>