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handoutMasterIdLst>
    <p:handoutMasterId r:id="rId64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69" r:id="rId9"/>
    <p:sldId id="328" r:id="rId10"/>
    <p:sldId id="270" r:id="rId11"/>
    <p:sldId id="271" r:id="rId12"/>
    <p:sldId id="329" r:id="rId13"/>
    <p:sldId id="316" r:id="rId14"/>
    <p:sldId id="261" r:id="rId15"/>
    <p:sldId id="273" r:id="rId16"/>
    <p:sldId id="275" r:id="rId17"/>
    <p:sldId id="330" r:id="rId18"/>
    <p:sldId id="277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286" r:id="rId28"/>
    <p:sldId id="262" r:id="rId29"/>
    <p:sldId id="287" r:id="rId30"/>
    <p:sldId id="288" r:id="rId31"/>
    <p:sldId id="289" r:id="rId32"/>
    <p:sldId id="327" r:id="rId33"/>
    <p:sldId id="290" r:id="rId34"/>
    <p:sldId id="291" r:id="rId35"/>
    <p:sldId id="292" r:id="rId36"/>
    <p:sldId id="294" r:id="rId37"/>
    <p:sldId id="293" r:id="rId38"/>
    <p:sldId id="331" r:id="rId39"/>
    <p:sldId id="264" r:id="rId40"/>
    <p:sldId id="295" r:id="rId41"/>
    <p:sldId id="332" r:id="rId42"/>
    <p:sldId id="298" r:id="rId43"/>
    <p:sldId id="299" r:id="rId44"/>
    <p:sldId id="325" r:id="rId45"/>
    <p:sldId id="300" r:id="rId46"/>
    <p:sldId id="301" r:id="rId47"/>
    <p:sldId id="326" r:id="rId48"/>
    <p:sldId id="265" r:id="rId49"/>
    <p:sldId id="302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3" r:id="rId58"/>
    <p:sldId id="311" r:id="rId59"/>
    <p:sldId id="312" r:id="rId60"/>
    <p:sldId id="314" r:id="rId61"/>
    <p:sldId id="315" r:id="rId62"/>
    <p:sldId id="333" r:id="rId63"/>
  </p:sldIdLst>
  <p:sldSz cx="9144000" cy="6858000" type="screen4x3"/>
  <p:notesSz cx="6769100" cy="9906000"/>
  <p:embeddedFontLst>
    <p:embeddedFont>
      <p:font typeface="Trebuchet MS" pitchFamily="34" charset="0"/>
      <p:regular r:id="rId65"/>
      <p:bold r:id="rId66"/>
      <p:italic r:id="rId67"/>
      <p:boldItalic r:id="rId68"/>
    </p:embeddedFont>
    <p:embeddedFont>
      <p:font typeface="Georgia" pitchFamily="18" charset="0"/>
      <p:regular r:id="rId69"/>
      <p:bold r:id="rId70"/>
      <p:italic r:id="rId71"/>
      <p:boldItalic r:id="rId72"/>
    </p:embeddedFont>
    <p:embeddedFont>
      <p:font typeface="Calibri" pitchFamily="34" charset="0"/>
      <p:regular r:id="rId73"/>
      <p:bold r:id="rId74"/>
      <p:italic r:id="rId75"/>
      <p:boldItalic r:id="rId76"/>
    </p:embeddedFont>
    <p:embeddedFont>
      <p:font typeface="Wingdings 2" pitchFamily="18" charset="2"/>
      <p:regular r:id="rId7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0"/>
        <p:guide pos="21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cat>
            <c:strRef>
              <c:f>Plan5!$A$1:$A$2</c:f>
              <c:strCache>
                <c:ptCount val="2"/>
                <c:pt idx="0">
                  <c:v>Creche/pré-escola parcial</c:v>
                </c:pt>
                <c:pt idx="1">
                  <c:v>Creche/pré-escola integral</c:v>
                </c:pt>
              </c:strCache>
            </c:strRef>
          </c:cat>
          <c:val>
            <c:numRef>
              <c:f>Plan5!$B$1:$B$2</c:f>
              <c:numCache>
                <c:formatCode>"R$"\ #,##0.00;[Red]\-"R$"\ #,##0.00</c:formatCode>
                <c:ptCount val="2"/>
                <c:pt idx="0">
                  <c:v>2739.8500000000013</c:v>
                </c:pt>
                <c:pt idx="1">
                  <c:v>3561.8100000000013</c:v>
                </c:pt>
              </c:numCache>
            </c:numRef>
          </c:val>
        </c:ser>
        <c:dLbls>
          <c:showVal val="1"/>
        </c:dLbls>
        <c:axId val="75692672"/>
        <c:axId val="75748096"/>
      </c:barChart>
      <c:catAx>
        <c:axId val="75692672"/>
        <c:scaling>
          <c:orientation val="minMax"/>
        </c:scaling>
        <c:axPos val="b"/>
        <c:tickLblPos val="nextTo"/>
        <c:crossAx val="75748096"/>
        <c:crosses val="autoZero"/>
        <c:auto val="1"/>
        <c:lblAlgn val="ctr"/>
        <c:lblOffset val="100"/>
      </c:catAx>
      <c:valAx>
        <c:axId val="75748096"/>
        <c:scaling>
          <c:orientation val="minMax"/>
        </c:scaling>
        <c:axPos val="l"/>
        <c:majorGridlines/>
        <c:numFmt formatCode="&quot;R$&quot;\ #,##0.00;[Red]\-&quot;R$&quot;\ #,##0.00" sourceLinked="1"/>
        <c:tickLblPos val="nextTo"/>
        <c:crossAx val="7569267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FF6600"/>
              </a:solidFill>
            </c:spPr>
          </c:dPt>
          <c:dPt>
            <c:idx val="5"/>
            <c:spPr>
              <a:solidFill>
                <a:srgbClr val="FF6600"/>
              </a:solidFill>
            </c:spPr>
          </c:dPt>
          <c:dPt>
            <c:idx val="6"/>
            <c:spPr>
              <a:solidFill>
                <a:srgbClr val="FF6600"/>
              </a:solidFill>
            </c:spPr>
          </c:dPt>
          <c:dPt>
            <c:idx val="7"/>
            <c:spPr>
              <a:solidFill>
                <a:srgbClr val="FF6600"/>
              </a:solidFill>
            </c:spPr>
          </c:dPt>
          <c:dPt>
            <c:idx val="8"/>
            <c:spPr>
              <a:solidFill>
                <a:srgbClr val="FF6600"/>
              </a:solidFill>
            </c:spPr>
          </c:dPt>
          <c:dPt>
            <c:idx val="9"/>
            <c:spPr>
              <a:solidFill>
                <a:srgbClr val="FF660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92D050"/>
              </a:solidFill>
            </c:spPr>
          </c:dPt>
          <c:dPt>
            <c:idx val="13"/>
            <c:spPr>
              <a:solidFill>
                <a:srgbClr val="92D050"/>
              </a:solidFill>
            </c:spPr>
          </c:dPt>
          <c:dPt>
            <c:idx val="14"/>
            <c:spPr>
              <a:solidFill>
                <a:srgbClr val="92D050"/>
              </a:solidFill>
            </c:spPr>
          </c:dPt>
          <c:dPt>
            <c:idx val="15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6"/>
            <c:spPr>
              <a:solidFill>
                <a:srgbClr val="FF0000"/>
              </a:solidFill>
            </c:spPr>
          </c:dPt>
          <c:dLbls>
            <c:dLbl>
              <c:idx val="4"/>
              <c:delete val="1"/>
            </c:dLbl>
            <c:dLblPos val="inEnd"/>
            <c:showVal val="1"/>
          </c:dLbls>
          <c:cat>
            <c:strRef>
              <c:f>'Plan1 (2)'!$A$1:$A$17</c:f>
              <c:strCache>
                <c:ptCount val="17"/>
                <c:pt idx="0">
                  <c:v>META</c:v>
                </c:pt>
                <c:pt idx="1">
                  <c:v>Brasil</c:v>
                </c:pt>
                <c:pt idx="2">
                  <c:v>Sudeste</c:v>
                </c:pt>
                <c:pt idx="3">
                  <c:v>Minas Gerais</c:v>
                </c:pt>
                <c:pt idx="5">
                  <c:v>Campo das Vertentes</c:v>
                </c:pt>
                <c:pt idx="6">
                  <c:v>Metropolitana de BH</c:v>
                </c:pt>
                <c:pt idx="7">
                  <c:v>Central Mineira</c:v>
                </c:pt>
                <c:pt idx="8">
                  <c:v>Oeste de Minas</c:v>
                </c:pt>
                <c:pt idx="9">
                  <c:v>Zona da Mata</c:v>
                </c:pt>
                <c:pt idx="10">
                  <c:v>Sul/Sudoeste de Minas</c:v>
                </c:pt>
                <c:pt idx="11">
                  <c:v>Triângulo Mineiro/Alto Paranaíba</c:v>
                </c:pt>
                <c:pt idx="12">
                  <c:v>Norte de Minas</c:v>
                </c:pt>
                <c:pt idx="13">
                  <c:v>Noroeste de Minas</c:v>
                </c:pt>
                <c:pt idx="14">
                  <c:v>Vale do Rio Doce</c:v>
                </c:pt>
                <c:pt idx="15">
                  <c:v>Jequitinhonha</c:v>
                </c:pt>
                <c:pt idx="16">
                  <c:v>Vale do Mucuri</c:v>
                </c:pt>
              </c:strCache>
            </c:strRef>
          </c:cat>
          <c:val>
            <c:numRef>
              <c:f>'Plan1 (2)'!$B$1:$B$17</c:f>
              <c:numCache>
                <c:formatCode>0.0%</c:formatCode>
                <c:ptCount val="17"/>
                <c:pt idx="0">
                  <c:v>1</c:v>
                </c:pt>
                <c:pt idx="1">
                  <c:v>0.81399999999999995</c:v>
                </c:pt>
                <c:pt idx="2">
                  <c:v>0.85000000000000031</c:v>
                </c:pt>
                <c:pt idx="3">
                  <c:v>0.80900000000000005</c:v>
                </c:pt>
                <c:pt idx="5">
                  <c:v>0.8390000000000003</c:v>
                </c:pt>
                <c:pt idx="6">
                  <c:v>0.81699999999999995</c:v>
                </c:pt>
                <c:pt idx="7">
                  <c:v>0.81499999999999995</c:v>
                </c:pt>
                <c:pt idx="8">
                  <c:v>0.80200000000000005</c:v>
                </c:pt>
                <c:pt idx="9">
                  <c:v>0.80200000000000005</c:v>
                </c:pt>
                <c:pt idx="10">
                  <c:v>0.78</c:v>
                </c:pt>
                <c:pt idx="11">
                  <c:v>0.78</c:v>
                </c:pt>
                <c:pt idx="12">
                  <c:v>0.75100000000000033</c:v>
                </c:pt>
                <c:pt idx="13">
                  <c:v>0.72400000000000031</c:v>
                </c:pt>
                <c:pt idx="14">
                  <c:v>0.72200000000000031</c:v>
                </c:pt>
                <c:pt idx="15">
                  <c:v>0.66600000000000048</c:v>
                </c:pt>
                <c:pt idx="16">
                  <c:v>0.56000000000000005</c:v>
                </c:pt>
              </c:numCache>
            </c:numRef>
          </c:val>
        </c:ser>
        <c:dLbls>
          <c:showVal val="1"/>
        </c:dLbls>
        <c:gapWidth val="75"/>
        <c:overlap val="100"/>
        <c:axId val="66939136"/>
        <c:axId val="66940928"/>
      </c:barChart>
      <c:catAx>
        <c:axId val="66939136"/>
        <c:scaling>
          <c:orientation val="minMax"/>
        </c:scaling>
        <c:axPos val="b"/>
        <c:majorTickMark val="none"/>
        <c:tickLblPos val="nextTo"/>
        <c:crossAx val="66940928"/>
        <c:crossesAt val="0"/>
        <c:auto val="1"/>
        <c:lblAlgn val="ctr"/>
        <c:lblOffset val="100"/>
      </c:catAx>
      <c:valAx>
        <c:axId val="66940928"/>
        <c:scaling>
          <c:orientation val="minMax"/>
          <c:max val="1"/>
        </c:scaling>
        <c:axPos val="l"/>
        <c:majorGridlines/>
        <c:minorGridlines/>
        <c:numFmt formatCode="0.0%" sourceLinked="1"/>
        <c:tickLblPos val="nextTo"/>
        <c:crossAx val="669391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stacked"/>
        <c:ser>
          <c:idx val="0"/>
          <c:order val="0"/>
          <c:spPr>
            <a:solidFill>
              <a:srgbClr val="0070C0"/>
            </a:solidFill>
          </c:spPr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C00000"/>
              </a:solidFill>
            </c:spPr>
          </c:dPt>
          <c:dPt>
            <c:idx val="4"/>
            <c:spPr>
              <a:solidFill>
                <a:srgbClr val="FF6600"/>
              </a:solidFill>
            </c:spPr>
          </c:dPt>
          <c:dPt>
            <c:idx val="5"/>
            <c:spPr>
              <a:solidFill>
                <a:srgbClr val="FF6600"/>
              </a:solidFill>
            </c:spPr>
          </c:dPt>
          <c:dPt>
            <c:idx val="6"/>
            <c:spPr>
              <a:solidFill>
                <a:srgbClr val="FF6600"/>
              </a:solidFill>
            </c:spPr>
          </c:dPt>
          <c:dPt>
            <c:idx val="7"/>
            <c:spPr>
              <a:solidFill>
                <a:srgbClr val="FF6600"/>
              </a:solidFill>
            </c:spPr>
          </c:dPt>
          <c:dPt>
            <c:idx val="8"/>
            <c:spPr>
              <a:solidFill>
                <a:srgbClr val="FF6600"/>
              </a:solidFill>
            </c:spPr>
          </c:dPt>
          <c:dPt>
            <c:idx val="9"/>
            <c:spPr>
              <a:solidFill>
                <a:srgbClr val="92D050"/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92D050"/>
              </a:solidFill>
            </c:spPr>
          </c:dPt>
          <c:dPt>
            <c:idx val="1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5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6"/>
            <c:spPr>
              <a:solidFill>
                <a:srgbClr val="FF0000"/>
              </a:solidFill>
            </c:spPr>
          </c:dPt>
          <c:dLbls>
            <c:dLbl>
              <c:idx val="4"/>
              <c:delete val="1"/>
            </c:dLbl>
            <c:dLblPos val="inEnd"/>
            <c:showVal val="1"/>
          </c:dLbls>
          <c:cat>
            <c:strRef>
              <c:f>Plan1!$A$1:$A$17</c:f>
              <c:strCache>
                <c:ptCount val="17"/>
                <c:pt idx="0">
                  <c:v>META</c:v>
                </c:pt>
                <c:pt idx="1">
                  <c:v>Brasil</c:v>
                </c:pt>
                <c:pt idx="2">
                  <c:v>Sudeste</c:v>
                </c:pt>
                <c:pt idx="3">
                  <c:v>Minas Gerais</c:v>
                </c:pt>
                <c:pt idx="5">
                  <c:v>Metropolitana de BH</c:v>
                </c:pt>
                <c:pt idx="6">
                  <c:v>Triângulo Mineiro/Alto Paranaíba</c:v>
                </c:pt>
                <c:pt idx="7">
                  <c:v>Central Mineira</c:v>
                </c:pt>
                <c:pt idx="8">
                  <c:v>Sul/Sudoeste de Minas</c:v>
                </c:pt>
                <c:pt idx="9">
                  <c:v>Oeste de Minas</c:v>
                </c:pt>
                <c:pt idx="10">
                  <c:v>Zona da Mata</c:v>
                </c:pt>
                <c:pt idx="11">
                  <c:v>Norte de Minas</c:v>
                </c:pt>
                <c:pt idx="12">
                  <c:v>Campo das Vertentes</c:v>
                </c:pt>
                <c:pt idx="13">
                  <c:v>Jequitinhonha</c:v>
                </c:pt>
                <c:pt idx="14">
                  <c:v>Vale do Rio Doce</c:v>
                </c:pt>
                <c:pt idx="15">
                  <c:v>Noroeste de Minas</c:v>
                </c:pt>
                <c:pt idx="16">
                  <c:v>Vale do Mucuri</c:v>
                </c:pt>
              </c:strCache>
            </c:strRef>
          </c:cat>
          <c:val>
            <c:numRef>
              <c:f>Plan1!$B$1:$B$17</c:f>
              <c:numCache>
                <c:formatCode>0.0%</c:formatCode>
                <c:ptCount val="17"/>
                <c:pt idx="0">
                  <c:v>0.5</c:v>
                </c:pt>
                <c:pt idx="1">
                  <c:v>0.23200000000000001</c:v>
                </c:pt>
                <c:pt idx="2">
                  <c:v>0.28300000000000008</c:v>
                </c:pt>
                <c:pt idx="3">
                  <c:v>0.21200000000000008</c:v>
                </c:pt>
                <c:pt idx="5">
                  <c:v>0.24800000000000008</c:v>
                </c:pt>
                <c:pt idx="6">
                  <c:v>0.24000000000000007</c:v>
                </c:pt>
                <c:pt idx="7">
                  <c:v>0.21600000000000008</c:v>
                </c:pt>
                <c:pt idx="8">
                  <c:v>0.21100000000000008</c:v>
                </c:pt>
                <c:pt idx="9">
                  <c:v>0.192</c:v>
                </c:pt>
                <c:pt idx="10">
                  <c:v>0.18500000000000008</c:v>
                </c:pt>
                <c:pt idx="11">
                  <c:v>0.16300000000000001</c:v>
                </c:pt>
                <c:pt idx="12">
                  <c:v>0.161</c:v>
                </c:pt>
                <c:pt idx="13">
                  <c:v>0.14900000000000008</c:v>
                </c:pt>
                <c:pt idx="14">
                  <c:v>0.13900000000000001</c:v>
                </c:pt>
                <c:pt idx="15">
                  <c:v>0.13200000000000001</c:v>
                </c:pt>
                <c:pt idx="16">
                  <c:v>9.2000000000000026E-2</c:v>
                </c:pt>
              </c:numCache>
            </c:numRef>
          </c:val>
        </c:ser>
        <c:dLbls>
          <c:showVal val="1"/>
        </c:dLbls>
        <c:gapWidth val="75"/>
        <c:overlap val="100"/>
        <c:axId val="46438272"/>
        <c:axId val="46439808"/>
      </c:barChart>
      <c:catAx>
        <c:axId val="46438272"/>
        <c:scaling>
          <c:orientation val="minMax"/>
        </c:scaling>
        <c:axPos val="b"/>
        <c:majorTickMark val="none"/>
        <c:tickLblPos val="nextTo"/>
        <c:crossAx val="46439808"/>
        <c:crossesAt val="0"/>
        <c:auto val="1"/>
        <c:lblAlgn val="ctr"/>
        <c:lblOffset val="100"/>
      </c:catAx>
      <c:valAx>
        <c:axId val="46439808"/>
        <c:scaling>
          <c:orientation val="minMax"/>
          <c:max val="0.5"/>
        </c:scaling>
        <c:axPos val="l"/>
        <c:majorGridlines/>
        <c:minorGridlines/>
        <c:numFmt formatCode="0.0%" sourceLinked="1"/>
        <c:tickLblPos val="nextTo"/>
        <c:crossAx val="46438272"/>
        <c:crosses val="autoZero"/>
        <c:crossBetween val="between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87EE-D27C-4955-A376-4F0FB78B059C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AA87-623A-44FC-BEE1-FC6533A714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1" name="Imagem 20" descr="373037_285094698238389_198528482_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021288"/>
            <a:ext cx="720080" cy="720080"/>
          </a:xfrm>
          <a:prstGeom prst="rect">
            <a:avLst/>
          </a:prstGeom>
        </p:spPr>
      </p:pic>
      <p:sp>
        <p:nvSpPr>
          <p:cNvPr id="22" name="CaixaDeTexto 21"/>
          <p:cNvSpPr txBox="1"/>
          <p:nvPr userDrawn="1"/>
        </p:nvSpPr>
        <p:spPr>
          <a:xfrm>
            <a:off x="1259632" y="6309320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MINISTÉRIO PÚBLICO DE CONTAS DE MINAS GERAI</a:t>
            </a:r>
            <a:r>
              <a:rPr lang="pt-BR" sz="1400" b="1" dirty="0" smtClean="0">
                <a:latin typeface="+mj-lt"/>
              </a:rPr>
              <a:t>S</a:t>
            </a:r>
            <a:endParaRPr lang="pt-BR" sz="1400" b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0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7C051A4-C6BD-487F-9B50-CD0F96FB43C6}" type="datetimeFigureOut">
              <a:rPr lang="pt-BR" smtClean="0"/>
              <a:pPr/>
              <a:t>07/05/2015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1DDE2AB-DA41-4F42-9747-EC8682E6503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20" name="Imagem 19" descr="373037_285094698238389_198528482_n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67544" y="6021288"/>
            <a:ext cx="720080" cy="720080"/>
          </a:xfrm>
          <a:prstGeom prst="rect">
            <a:avLst/>
          </a:prstGeom>
        </p:spPr>
      </p:pic>
      <p:sp>
        <p:nvSpPr>
          <p:cNvPr id="21" name="CaixaDeTexto 20"/>
          <p:cNvSpPr txBox="1"/>
          <p:nvPr userDrawn="1"/>
        </p:nvSpPr>
        <p:spPr>
          <a:xfrm>
            <a:off x="1259632" y="6309320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latin typeface="+mj-lt"/>
              </a:rPr>
              <a:t>MINISTÉRIO PÚBLICO DE CONTAS DE MINAS GERAI</a:t>
            </a:r>
            <a:r>
              <a:rPr lang="pt-BR" sz="1400" b="1" dirty="0" smtClean="0">
                <a:latin typeface="+mj-lt"/>
              </a:rPr>
              <a:t>S</a:t>
            </a:r>
            <a:endParaRPr lang="pt-BR" sz="14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c.mg.gov.b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22"/>
          <p:cNvSpPr>
            <a:spLocks noGrp="1"/>
          </p:cNvSpPr>
          <p:nvPr>
            <p:ph type="ctrTitle"/>
          </p:nvPr>
        </p:nvSpPr>
        <p:spPr>
          <a:xfrm>
            <a:off x="457200" y="2174999"/>
            <a:ext cx="8458200" cy="1470025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O MINISTÉRIO PÚBLICO DE CONTAS E</a:t>
            </a:r>
            <a:br>
              <a:rPr lang="pt-BR" sz="3600" b="1" dirty="0" smtClean="0"/>
            </a:br>
            <a:r>
              <a:rPr lang="pt-BR" sz="3600" b="1" dirty="0" smtClean="0"/>
              <a:t>O CONTROLE DA UNIVERSALIZAÇÃO</a:t>
            </a:r>
            <a:br>
              <a:rPr lang="pt-BR" sz="3600" b="1" dirty="0" smtClean="0"/>
            </a:br>
            <a:r>
              <a:rPr lang="pt-BR" sz="3600" b="1" dirty="0" smtClean="0"/>
              <a:t>DO ENSINO INFANTIL</a:t>
            </a:r>
            <a:endParaRPr lang="pt-BR" sz="3600" dirty="0"/>
          </a:p>
        </p:txBody>
      </p:sp>
      <p:sp>
        <p:nvSpPr>
          <p:cNvPr id="24" name="Subtítulo 2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 smtClean="0"/>
              <a:t>Cristina Andrade Melo</a:t>
            </a:r>
          </a:p>
          <a:p>
            <a:r>
              <a:rPr lang="pt-BR" sz="1900" dirty="0" smtClean="0"/>
              <a:t>Procuradora do Ministério Público de Contas de Minas Gerais</a:t>
            </a:r>
          </a:p>
          <a:p>
            <a:endParaRPr lang="pt-BR" dirty="0" smtClean="0"/>
          </a:p>
          <a:p>
            <a:r>
              <a:rPr lang="pt-BR" dirty="0" smtClean="0"/>
              <a:t>Maio de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direito à educação infantil na Constituição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7624"/>
          </a:xfrm>
        </p:spPr>
        <p:txBody>
          <a:bodyPr/>
          <a:lstStyle/>
          <a:p>
            <a:r>
              <a:rPr lang="pt-BR" dirty="0" smtClean="0"/>
              <a:t>Emenda Constitucional n. 53/2006 :</a:t>
            </a:r>
          </a:p>
          <a:p>
            <a:pPr marL="806450" lvl="1" indent="0">
              <a:buNone/>
            </a:pPr>
            <a:r>
              <a:rPr lang="pt-BR" dirty="0" smtClean="0"/>
              <a:t>Art. 208. O dever do Estado com a educação será efetivado mediante a garantia de:</a:t>
            </a:r>
          </a:p>
          <a:p>
            <a:pPr marL="806450" lvl="1" indent="0">
              <a:buNone/>
            </a:pPr>
            <a:r>
              <a:rPr lang="pt-BR" dirty="0" smtClean="0"/>
              <a:t>IV - educação infantil, em creche e pré-escola, às crianças até 5 (cinco) anos de idade;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direito à educação infantil na Constituição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/>
          <a:lstStyle/>
          <a:p>
            <a:r>
              <a:rPr lang="pt-BR" dirty="0" smtClean="0"/>
              <a:t>Emenda Constitucional n. 59/2009 :</a:t>
            </a:r>
          </a:p>
          <a:p>
            <a:pPr marL="806450" lvl="1" indent="0">
              <a:buNone/>
            </a:pPr>
            <a:r>
              <a:rPr lang="pt-BR" dirty="0" smtClean="0"/>
              <a:t>Art. 208. O dever do Estado com a educação será efetivado mediante a garantia de:</a:t>
            </a:r>
          </a:p>
          <a:p>
            <a:pPr marL="806450" lvl="1" indent="0">
              <a:buNone/>
            </a:pPr>
            <a:r>
              <a:rPr lang="pt-BR" dirty="0" smtClean="0"/>
              <a:t>I - educação básica obrigatória e gratuita dos 4 (quatro) aos 17 (dezessete) anos de idade, assegurada inclusive sua oferta gratuita para todos os que a ela não tiveram acesso na idade própria;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direito à educação infantil na Constituição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/>
          <a:lstStyle/>
          <a:p>
            <a:r>
              <a:rPr lang="pt-BR" dirty="0" smtClean="0"/>
              <a:t>Emenda Constitucional n. 59/2009:</a:t>
            </a:r>
          </a:p>
          <a:p>
            <a:pPr marL="806450" lvl="1" indent="0">
              <a:buNone/>
            </a:pPr>
            <a:r>
              <a:rPr lang="pt-BR" sz="2000" dirty="0" smtClean="0"/>
              <a:t>Art. 6º O disposto no inciso I do art. 208 da Constituição Federal deverá ser implementado progressivamente, até 2016, nos termos do Plano Nacional de Educação, com apoio técnico e financeiro da União.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/>
          <a:lstStyle/>
          <a:p>
            <a:r>
              <a:rPr lang="pt-BR" dirty="0" smtClean="0"/>
              <a:t>Contínuo processo de aquisição evolutiva</a:t>
            </a:r>
          </a:p>
          <a:p>
            <a:r>
              <a:rPr lang="pt-BR" dirty="0" smtClean="0"/>
              <a:t>Proibição do retrocesso</a:t>
            </a:r>
          </a:p>
          <a:p>
            <a:r>
              <a:rPr lang="pt-BR" dirty="0" smtClean="0"/>
              <a:t>Rota de progressividade</a:t>
            </a:r>
          </a:p>
          <a:p>
            <a:endParaRPr lang="pt-BR" dirty="0" smtClean="0"/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direito à educação infantil na Constituição</a:t>
            </a:r>
            <a:endParaRPr lang="pt-BR" dirty="0"/>
          </a:p>
        </p:txBody>
      </p:sp>
      <p:pic>
        <p:nvPicPr>
          <p:cNvPr id="4" name="Imagem 3" descr="CRDITO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933056"/>
            <a:ext cx="5292477" cy="2421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meta de universalização da pré-escola até 2016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meta de universalização da pré-escola até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7624"/>
          </a:xfrm>
        </p:spPr>
        <p:txBody>
          <a:bodyPr/>
          <a:lstStyle/>
          <a:p>
            <a:r>
              <a:rPr lang="pt-BR" dirty="0" smtClean="0"/>
              <a:t>Em 2014 foi publicada a Lei Federal n.13.005, que instituiu o </a:t>
            </a:r>
            <a:r>
              <a:rPr lang="pt-BR" b="1" dirty="0" smtClean="0"/>
              <a:t>Plano Nacional de Educação </a:t>
            </a:r>
            <a:r>
              <a:rPr lang="pt-BR" dirty="0" smtClean="0"/>
              <a:t>para o decênio 2014/2023, organizado em:</a:t>
            </a:r>
          </a:p>
          <a:p>
            <a:pPr lvl="1"/>
            <a:r>
              <a:rPr lang="pt-BR" dirty="0" smtClean="0"/>
              <a:t> 10 diretrizes </a:t>
            </a:r>
          </a:p>
          <a:p>
            <a:pPr lvl="1"/>
            <a:r>
              <a:rPr lang="pt-BR" dirty="0" smtClean="0"/>
              <a:t>20 metas  </a:t>
            </a:r>
          </a:p>
          <a:p>
            <a:pPr lvl="1"/>
            <a:r>
              <a:rPr lang="pt-BR" dirty="0" smtClean="0"/>
              <a:t>254 estratégias.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meta de universalização da pré-escola até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20638" algn="ctr">
              <a:buNone/>
            </a:pPr>
            <a:r>
              <a:rPr lang="pt-BR" sz="4000" b="1" dirty="0" smtClean="0"/>
              <a:t>META 1</a:t>
            </a:r>
            <a:endParaRPr lang="pt-BR" sz="4000" dirty="0" smtClean="0"/>
          </a:p>
          <a:p>
            <a:pPr marL="88900" indent="20638">
              <a:buNone/>
            </a:pPr>
            <a:r>
              <a:rPr lang="pt-BR" b="1" dirty="0" smtClean="0"/>
              <a:t>Universalizar</a:t>
            </a:r>
            <a:r>
              <a:rPr lang="pt-BR" dirty="0" smtClean="0"/>
              <a:t>, até 2016, a educação infantil na pré-escola para as crianças de </a:t>
            </a:r>
            <a:r>
              <a:rPr lang="pt-BR" b="1" dirty="0" smtClean="0"/>
              <a:t>4 (quatro) a 5 (cinco) anos de idade</a:t>
            </a:r>
            <a:r>
              <a:rPr lang="pt-BR" dirty="0" smtClean="0"/>
              <a:t> e ampliar a oferta de educação infantil em creches de forma a atender, no mínimo, </a:t>
            </a:r>
            <a:r>
              <a:rPr lang="pt-BR" b="1" dirty="0" smtClean="0"/>
              <a:t>50% (cinquenta por cento) das crianças de até 3 (três) anos</a:t>
            </a:r>
            <a:r>
              <a:rPr lang="pt-BR" dirty="0" smtClean="0"/>
              <a:t> até o final da vigência deste </a:t>
            </a:r>
            <a:r>
              <a:rPr lang="pt-BR" dirty="0" err="1" smtClean="0"/>
              <a:t>PNE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meta de universalização da pré-escola até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Ou seja, ao passo que a meta da pré-escola foi ampliada para atingir a universalização, a meta das creches permaneceu a mesma em relação ao Plano Nacional de Educação anterior, que regulamentou a década de 2001/2010 (Lei 10.172/2001).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I)  Estratégias que demandam regime de colaboração (4)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1.1) definir, em </a:t>
            </a:r>
            <a:r>
              <a:rPr lang="pt-BR" sz="2000" b="1" dirty="0" smtClean="0"/>
              <a:t>regime de colaboração</a:t>
            </a:r>
            <a:r>
              <a:rPr lang="pt-BR" sz="2000" dirty="0" smtClean="0"/>
              <a:t> entre a União, os Estados, o Distrito Federal e os Municípios, </a:t>
            </a:r>
            <a:r>
              <a:rPr lang="pt-BR" sz="2000" b="1" dirty="0" smtClean="0"/>
              <a:t>metas de expansão das respectivas redes públicas de educação infantil</a:t>
            </a:r>
            <a:r>
              <a:rPr lang="pt-BR" sz="2000" dirty="0" smtClean="0"/>
              <a:t> segundo padrão nacional de qualidade, considerando as peculiaridades locais;</a:t>
            </a:r>
          </a:p>
          <a:p>
            <a:endParaRPr lang="pt-BR" sz="2000" dirty="0" smtClean="0"/>
          </a:p>
          <a:p>
            <a:r>
              <a:rPr lang="pt-BR" sz="2000" dirty="0" smtClean="0"/>
              <a:t>1.3) realizar, periodicamente, em </a:t>
            </a:r>
            <a:r>
              <a:rPr lang="pt-BR" sz="2000" b="1" dirty="0" smtClean="0"/>
              <a:t>regime de colaboração</a:t>
            </a:r>
            <a:r>
              <a:rPr lang="pt-BR" sz="2000" dirty="0" smtClean="0"/>
              <a:t>, </a:t>
            </a:r>
            <a:r>
              <a:rPr lang="pt-BR" sz="2000" b="1" dirty="0" smtClean="0"/>
              <a:t>levantamento da demanda por creche para a população de até 3 (três) anos</a:t>
            </a:r>
            <a:r>
              <a:rPr lang="pt-BR" sz="2000" dirty="0" smtClean="0"/>
              <a:t>, como forma de planejar a oferta e verificar o atendimento da demanda manifesta;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I) Estratégias que demandam regime de colaboração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1.5) manter e ampliar, em </a:t>
            </a:r>
            <a:r>
              <a:rPr lang="pt-BR" sz="2000" b="1" dirty="0" smtClean="0"/>
              <a:t>regime de colaboração</a:t>
            </a:r>
            <a:r>
              <a:rPr lang="pt-BR" sz="2000" dirty="0" smtClean="0"/>
              <a:t> e respeitadas as normas de acessibilidade, </a:t>
            </a:r>
            <a:r>
              <a:rPr lang="pt-BR" sz="2000" b="1" dirty="0" smtClean="0"/>
              <a:t>programa nacional de construção e reestruturação de escolas</a:t>
            </a:r>
            <a:r>
              <a:rPr lang="pt-BR" sz="2000" dirty="0" smtClean="0"/>
              <a:t>, bem como de aquisição de equipamentos, visando à expansão e à melhoria da rede física de escolas públicas de educação infantil;</a:t>
            </a:r>
          </a:p>
          <a:p>
            <a:endParaRPr lang="pt-BR" sz="2000" dirty="0" smtClean="0"/>
          </a:p>
          <a:p>
            <a:r>
              <a:rPr lang="pt-BR" sz="2000" dirty="0" smtClean="0"/>
              <a:t>1.16) o Distrito Federal e os Municípios, com a colaboração da União e dos Estados, realizarão e publicarão, a cada ano, </a:t>
            </a:r>
            <a:r>
              <a:rPr lang="pt-BR" sz="2000" b="1" dirty="0" smtClean="0"/>
              <a:t>levantamento da demanda manifesta por educação infantil em creches e pré-escolas, como forma de planejar e verificar o atendimento;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MINISTÉRIO PÚBLICO DE CONTAS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20638" algn="ctr">
              <a:buNone/>
            </a:pPr>
            <a:r>
              <a:rPr lang="pt-BR" dirty="0" smtClean="0"/>
              <a:t>O </a:t>
            </a:r>
            <a:r>
              <a:rPr lang="pt-BR" b="1" dirty="0" smtClean="0"/>
              <a:t>Ministério Público de Contas do Estado de Minas Gerais</a:t>
            </a:r>
            <a:r>
              <a:rPr lang="pt-BR" dirty="0" smtClean="0"/>
              <a:t> é instituição permanente e essencial à função de controle externo do Estado de Minas Gerais e de seus municípios, especialmente no que se refere à fiscalização contábil, financeira, orçamentária, operacional e patrimonial.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II) Estratégias que visam garantir o acesso dos estratos mais pobres da população à educação infantil (3)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1.2) garantir que, ao final da vigência deste </a:t>
            </a:r>
            <a:r>
              <a:rPr lang="pt-BR" sz="2000" dirty="0" err="1" smtClean="0"/>
              <a:t>PNE</a:t>
            </a:r>
            <a:r>
              <a:rPr lang="pt-BR" sz="2000" dirty="0" smtClean="0"/>
              <a:t>, seja inferior a 10% (dez por cento) a diferença entre as taxas de frequência à educação infantil das crianças de até 3 (três) anos oriundas do quinto de renda familiar per capita mais elevado e as do quinto de renda familiar per capita mais baixo;</a:t>
            </a:r>
          </a:p>
          <a:p>
            <a:endParaRPr lang="pt-BR" sz="2000" dirty="0" smtClean="0"/>
          </a:p>
          <a:p>
            <a:r>
              <a:rPr lang="pt-BR" sz="2000" dirty="0" smtClean="0"/>
              <a:t>1.12) implementar, em caráter complementar, </a:t>
            </a:r>
            <a:r>
              <a:rPr lang="pt-BR" sz="2000" b="1" dirty="0" smtClean="0"/>
              <a:t>programas de orientação e apoio às famílias</a:t>
            </a:r>
            <a:r>
              <a:rPr lang="pt-BR" sz="2000" dirty="0" smtClean="0"/>
              <a:t>, por meio da articulação das áreas de educação, saúde e assistência social, com foco no desenvolvimento integral das crianças de até 3 (três) anos de idade;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(II) Estratégias que visam garantir o acesso dos estratos mais pobres da população à educação infantil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1.14) fortalecer o acompanhamento e o monitoramento </a:t>
            </a:r>
            <a:r>
              <a:rPr lang="pt-BR" sz="2000" b="1" dirty="0" smtClean="0"/>
              <a:t>do acesso e da permanência </a:t>
            </a:r>
            <a:r>
              <a:rPr lang="pt-BR" sz="2000" dirty="0" smtClean="0"/>
              <a:t>das crianças na educação infantil, </a:t>
            </a:r>
            <a:r>
              <a:rPr lang="pt-BR" sz="2000" b="1" dirty="0" smtClean="0"/>
              <a:t>em especial dos beneficiários de programas de transferência de renda</a:t>
            </a:r>
            <a:r>
              <a:rPr lang="pt-BR" sz="2000" dirty="0" smtClean="0"/>
              <a:t>, em colaboração com as famílias e com os órgãos públicos de assistência social, saúde e proteção à infância;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III) Estratégias relacionadas à qualidade e à formação dos profissionais da educação infantil (5)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1.6) implantar, até o segundo ano de vigência deste </a:t>
            </a:r>
            <a:r>
              <a:rPr lang="pt-BR" sz="2000" dirty="0" err="1" smtClean="0"/>
              <a:t>PNE</a:t>
            </a:r>
            <a:r>
              <a:rPr lang="pt-BR" sz="2000" dirty="0" smtClean="0"/>
              <a:t>, </a:t>
            </a:r>
            <a:r>
              <a:rPr lang="pt-BR" sz="2000" b="1" dirty="0" smtClean="0"/>
              <a:t>avaliação da educação infantil</a:t>
            </a:r>
            <a:r>
              <a:rPr lang="pt-BR" sz="2000" dirty="0" smtClean="0"/>
              <a:t>, a ser realizada a cada 2 (dois) anos, com base em parâmetros nacionais de qualidade, a fim de aferir a infraestrutura física, o quadro de pessoal, as condições de gestão, os recursos pedagógicos, a situação de acessibilidade, entre outros indicadores relevantes;</a:t>
            </a:r>
          </a:p>
          <a:p>
            <a:endParaRPr lang="pt-BR" sz="2000" dirty="0" smtClean="0"/>
          </a:p>
          <a:p>
            <a:r>
              <a:rPr lang="pt-BR" sz="2000" dirty="0" smtClean="0"/>
              <a:t>1.8) promover a formação inicial e continuada dos (as) </a:t>
            </a:r>
            <a:r>
              <a:rPr lang="pt-BR" sz="2000" b="1" dirty="0" smtClean="0"/>
              <a:t>profissionais da educação infantil</a:t>
            </a:r>
            <a:r>
              <a:rPr lang="pt-BR" sz="2000" dirty="0" smtClean="0"/>
              <a:t>, garantindo, progressivamente, o atendimento por profissionais com formação superior;</a:t>
            </a:r>
          </a:p>
          <a:p>
            <a:pPr marL="0" indent="0"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III) Estratégias relacionadas à qualidade e à formação dos profissionais da educação infantil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1.9) estimular a articulação entre pós-graduação, núcleos de pesquisa e </a:t>
            </a:r>
            <a:r>
              <a:rPr lang="pt-BR" sz="1800" b="1" dirty="0" smtClean="0"/>
              <a:t>cursos de formação para profissionais da educação</a:t>
            </a:r>
            <a:r>
              <a:rPr lang="pt-BR" sz="1800" dirty="0" smtClean="0"/>
              <a:t>, de modo a garantir a elaboração de currículos e propostas pedagógicas que incorporem os avanços de pesquisas ligadas ao processo de ensino-aprendizagem e às teorias educacionais no atendimento da população de 0 (zero) a 5 (cinco) anos;</a:t>
            </a:r>
          </a:p>
          <a:p>
            <a:endParaRPr lang="pt-BR" sz="1800" dirty="0" smtClean="0"/>
          </a:p>
          <a:p>
            <a:r>
              <a:rPr lang="pt-BR" sz="1800" dirty="0" smtClean="0"/>
              <a:t>1.13) preservar as especificidades da educação infantil na organização das redes escolares, garantindo o atendimento da criança de 0 (zero) a 5 (cinco) anos em estabelecimentos que atendam a parâmetros nacionais de qualidade, e a articulação com a etapa escolar seguinte, visando ao ingresso do (a) aluno (a) de 6 (seis) anos de idade no ensino fundamental;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III) Estratégias relacionadas à qualidade e à formação dos profissionais da educação infantil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000" dirty="0" smtClean="0"/>
              <a:t>1.17) estimular o acesso à educação infantil em tempo integral, para todas as crianças de 0 (zero) a 5 (cinco) anos, conforme estabelecido nas Diretrizes Curriculares Nacionais para a Educação Infantil.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2800" b="1" dirty="0" smtClean="0"/>
              <a:t>IV) Estratégias que visam o atendimento universal das crianças de todos os segmentos (2)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1.10) fomentar o atendimento das </a:t>
            </a:r>
            <a:r>
              <a:rPr lang="pt-BR" sz="1800" b="1" dirty="0" smtClean="0"/>
              <a:t>populações do campo e das comunidades indígenas e quilombolas</a:t>
            </a:r>
            <a:r>
              <a:rPr lang="pt-BR" sz="1800" dirty="0" smtClean="0"/>
              <a:t> na educação infantil nas respectivas comunidades, por meio do redimensionamento da distribuição territorial da oferta, limitando a nucleação de escolas e o deslocamento de crianças, de forma a atender às especificidades dessas comunidades, garantido consulta prévia e informada;</a:t>
            </a:r>
          </a:p>
          <a:p>
            <a:endParaRPr lang="pt-BR" sz="1800" dirty="0" smtClean="0"/>
          </a:p>
          <a:p>
            <a:r>
              <a:rPr lang="pt-BR" sz="1800" dirty="0" smtClean="0"/>
              <a:t>1.11) priorizar o acesso à educação infantil e fomentar a oferta do atendimento educacional especializado complementar e suplementar aos (às) alunos (as) com </a:t>
            </a:r>
            <a:r>
              <a:rPr lang="pt-BR" sz="1800" b="1" dirty="0" smtClean="0"/>
              <a:t>deficiência, transtornos globais do desenvolvimento e altas habilidades ou superdotação</a:t>
            </a:r>
            <a:r>
              <a:rPr lang="pt-BR" sz="1800" dirty="0" smtClean="0"/>
              <a:t>, assegurando a educação bilíngue para crianças surdas e a transversalidade da educação especial nessa etapa da educação básica;</a:t>
            </a:r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 smtClean="0"/>
          </a:p>
          <a:p>
            <a:pPr marL="0" indent="0">
              <a:buNone/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V) Estratégias relacionadas ao planejamento (3)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1.4) estabelecer, no primeiro ano de vigência do </a:t>
            </a:r>
            <a:r>
              <a:rPr lang="pt-BR" sz="1800" dirty="0" err="1" smtClean="0"/>
              <a:t>PNE</a:t>
            </a:r>
            <a:r>
              <a:rPr lang="pt-BR" sz="1800" dirty="0" smtClean="0"/>
              <a:t>, normas, procedimentos e prazos para definição de </a:t>
            </a:r>
            <a:r>
              <a:rPr lang="pt-BR" sz="1800" b="1" dirty="0" smtClean="0"/>
              <a:t>mecanismos de consulta pública da demanda das famílias por creches;</a:t>
            </a:r>
          </a:p>
          <a:p>
            <a:endParaRPr lang="pt-BR" sz="1800" dirty="0" smtClean="0"/>
          </a:p>
          <a:p>
            <a:r>
              <a:rPr lang="pt-BR" sz="1800" dirty="0" smtClean="0"/>
              <a:t>1.7) articular a oferta de matrículas gratuitas em </a:t>
            </a:r>
            <a:r>
              <a:rPr lang="pt-BR" sz="1800" b="1" dirty="0" smtClean="0"/>
              <a:t>creches certificadas como entidades beneficentes de assistência social na área de educação</a:t>
            </a:r>
            <a:r>
              <a:rPr lang="pt-BR" sz="1800" dirty="0" smtClean="0"/>
              <a:t> com a expansão da oferta na rede escolar pública;</a:t>
            </a:r>
          </a:p>
          <a:p>
            <a:endParaRPr lang="pt-BR" sz="1800" dirty="0" smtClean="0"/>
          </a:p>
          <a:p>
            <a:r>
              <a:rPr lang="pt-BR" sz="1800" dirty="0" smtClean="0"/>
              <a:t>1.15) promover a </a:t>
            </a:r>
            <a:r>
              <a:rPr lang="pt-BR" sz="1800" b="1" dirty="0" smtClean="0"/>
              <a:t>busca ativa de crianças em idade correspondente à educação infantil</a:t>
            </a:r>
            <a:r>
              <a:rPr lang="pt-BR" sz="1800" dirty="0" smtClean="0"/>
              <a:t>, em parceria com órgãos públicos de assistência social, saúde e proteção à infância, preservando o direito de opção da família em relação às crianças de até 3 (três) anos;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meta de universalização da pré-escola até 2016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900" indent="20638" algn="ctr">
              <a:buNone/>
            </a:pPr>
            <a:endParaRPr lang="pt-BR" dirty="0" smtClean="0"/>
          </a:p>
          <a:p>
            <a:pPr marL="88900" indent="20638" algn="ctr">
              <a:buNone/>
            </a:pPr>
            <a:r>
              <a:rPr lang="pt-BR" dirty="0" smtClean="0"/>
              <a:t>Em resumo: com relação à universalização da educação infantil da pré-escola, existe uma obrigação constitucional e legal de fazer com prazo de atendimento fixado no próprio texto constitucional e reiterado pelo </a:t>
            </a:r>
            <a:r>
              <a:rPr lang="pt-BR" dirty="0" err="1" smtClean="0"/>
              <a:t>PNE</a:t>
            </a:r>
            <a:r>
              <a:rPr lang="pt-BR" dirty="0" smtClean="0"/>
              <a:t>: até 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sz="4400" dirty="0" smtClean="0"/>
              <a:t>As dotações orçamentárias e o financiamento da educação infantil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anner_SME_divulga_cronograma_da_Formao_de_coordenadores_e_professores_da_Educao_Infantil_para_o_ms_de_agosto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996952"/>
            <a:ext cx="4719322" cy="3129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dotações orçamentárias e o financiamento da educação infantil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/>
          </a:bodyPr>
          <a:lstStyle/>
          <a:p>
            <a:r>
              <a:rPr lang="pt-BR" dirty="0" smtClean="0"/>
              <a:t>Ajuste das leis do ciclo orçamentário </a:t>
            </a:r>
          </a:p>
          <a:p>
            <a:r>
              <a:rPr lang="pt-BR" dirty="0" smtClean="0"/>
              <a:t>Art. 10 da Lei Federal n. 13.005/2014:</a:t>
            </a:r>
          </a:p>
          <a:p>
            <a:pPr marL="806450" lvl="1" indent="0">
              <a:buNone/>
            </a:pPr>
            <a:r>
              <a:rPr lang="pt-BR" sz="2000" dirty="0" smtClean="0"/>
              <a:t>O plano plurianual, as diretrizes orçamentárias e os orçamentos anuais da União, dos Estados, do Distrito Federal e dos Municípios serão formulados de maneira a </a:t>
            </a:r>
            <a:r>
              <a:rPr lang="pt-BR" sz="2000" b="1" dirty="0" smtClean="0"/>
              <a:t>assegurar a consignação de dotações orçamentárias</a:t>
            </a:r>
            <a:r>
              <a:rPr lang="pt-BR" sz="2000" dirty="0" smtClean="0"/>
              <a:t> compatíveis com as diretrizes, metas e estratégias deste </a:t>
            </a:r>
            <a:r>
              <a:rPr lang="pt-BR" sz="2000" dirty="0" err="1" smtClean="0"/>
              <a:t>PNE</a:t>
            </a:r>
            <a:r>
              <a:rPr lang="pt-BR" sz="2000" dirty="0" smtClean="0"/>
              <a:t> e com os respectivos planos de educação, a fim de viabilizar sua </a:t>
            </a:r>
            <a:r>
              <a:rPr lang="pt-BR" sz="2000" b="1" dirty="0" smtClean="0"/>
              <a:t>plena execução</a:t>
            </a:r>
            <a:r>
              <a:rPr lang="pt-BR" sz="2000" dirty="0" smtClean="0"/>
              <a:t>.</a:t>
            </a:r>
          </a:p>
          <a:p>
            <a:pPr lvl="1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MINISTÉRIO PÚBLICO DE CONTAS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Composição</a:t>
            </a:r>
          </a:p>
          <a:p>
            <a:endParaRPr lang="pt-BR" dirty="0" smtClean="0"/>
          </a:p>
          <a:p>
            <a:r>
              <a:rPr lang="pt-BR" dirty="0" smtClean="0"/>
              <a:t>Atribuições:</a:t>
            </a:r>
          </a:p>
          <a:p>
            <a:pPr lvl="1"/>
            <a:r>
              <a:rPr lang="pt-BR" i="1" dirty="0" smtClean="0"/>
              <a:t>custos </a:t>
            </a:r>
            <a:r>
              <a:rPr lang="pt-BR" i="1" dirty="0" err="1" smtClean="0"/>
              <a:t>legis</a:t>
            </a:r>
            <a:r>
              <a:rPr lang="pt-BR" i="1" dirty="0" smtClean="0"/>
              <a:t> </a:t>
            </a:r>
            <a:r>
              <a:rPr lang="pt-BR" dirty="0" smtClean="0"/>
              <a:t>nos processos que tramitam no âmbito do Tribunal de Contas;</a:t>
            </a:r>
            <a:endParaRPr lang="pt-BR" i="1" dirty="0" smtClean="0"/>
          </a:p>
          <a:p>
            <a:pPr lvl="1"/>
            <a:r>
              <a:rPr lang="pt-BR" dirty="0" smtClean="0"/>
              <a:t>atuação de ofício, por iniciativa própria ou mediante </a:t>
            </a:r>
            <a:r>
              <a:rPr lang="pt-BR" i="1" dirty="0" smtClean="0"/>
              <a:t>notícia de irregularidade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dotações orçamentárias e o financiamento da educação infantil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/>
          </a:bodyPr>
          <a:lstStyle/>
          <a:p>
            <a:r>
              <a:rPr lang="pt-BR" dirty="0" smtClean="0"/>
              <a:t>Revisão do </a:t>
            </a:r>
            <a:r>
              <a:rPr lang="pt-BR" dirty="0" err="1" smtClean="0"/>
              <a:t>PPA</a:t>
            </a:r>
            <a:r>
              <a:rPr lang="pt-BR" dirty="0" smtClean="0"/>
              <a:t> em vigor no Município (2014/2017)</a:t>
            </a:r>
          </a:p>
          <a:p>
            <a:endParaRPr lang="pt-BR" dirty="0" smtClean="0"/>
          </a:p>
          <a:p>
            <a:r>
              <a:rPr lang="pt-BR" dirty="0" smtClean="0"/>
              <a:t>Previsão de recursos na Lei de Diretrizes Orçamentárias</a:t>
            </a:r>
          </a:p>
          <a:p>
            <a:endParaRPr lang="pt-BR" dirty="0" smtClean="0"/>
          </a:p>
          <a:p>
            <a:r>
              <a:rPr lang="pt-BR" dirty="0" smtClean="0"/>
              <a:t>Previsão de recursos na Lei Orçamentária Anual para o exercício de 2016</a:t>
            </a:r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95536" y="1628800"/>
          <a:ext cx="8352928" cy="3378273"/>
        </p:xfrm>
        <a:graphic>
          <a:graphicData uri="http://schemas.openxmlformats.org/drawingml/2006/table">
            <a:tbl>
              <a:tblPr/>
              <a:tblGrid>
                <a:gridCol w="1433867"/>
                <a:gridCol w="1738891"/>
                <a:gridCol w="1738891"/>
                <a:gridCol w="1738891"/>
                <a:gridCol w="1702388"/>
              </a:tblGrid>
              <a:tr h="1520833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Calibri"/>
                          <a:cs typeface="Times New Roman"/>
                        </a:rPr>
                        <a:t>Valor anual por aluno estimado, no âmbito do Estado de Minas Gerais (art. 15, III, da Lei Federal n. 11.494/2007)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ea typeface="Calibri"/>
                          <a:cs typeface="Times New Roman"/>
                        </a:rPr>
                        <a:t>EDUCAÇÃO INFANTIL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53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+mn-lt"/>
                          <a:ea typeface="Calibri"/>
                          <a:cs typeface="Times New Roman"/>
                        </a:rPr>
                        <a:t>Creche integral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ea typeface="Calibri"/>
                          <a:cs typeface="Times New Roman"/>
                        </a:rPr>
                        <a:t>Pré-escola integral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latin typeface="+mn-lt"/>
                          <a:ea typeface="Calibri"/>
                          <a:cs typeface="Times New Roman"/>
                        </a:rPr>
                        <a:t>Creche parcial</a:t>
                      </a:r>
                      <a:endParaRPr lang="pt-BR" sz="2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+mn-lt"/>
                          <a:ea typeface="Calibri"/>
                          <a:cs typeface="Times New Roman"/>
                        </a:rPr>
                        <a:t>Pré-escola parcial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latin typeface="+mn-lt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latin typeface="+mn-lt"/>
                          <a:ea typeface="Calibri"/>
                          <a:cs typeface="Times New Roman"/>
                        </a:rPr>
                        <a:t>R$3.561,81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Calibri"/>
                          <a:cs typeface="Times New Roman"/>
                        </a:rPr>
                        <a:t>R$3.561,81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latin typeface="+mn-lt"/>
                          <a:ea typeface="Calibri"/>
                          <a:cs typeface="Times New Roman"/>
                        </a:rPr>
                        <a:t>R$2.739,85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latin typeface="+mn-lt"/>
                          <a:ea typeface="Calibri"/>
                          <a:cs typeface="Times New Roman"/>
                        </a:rPr>
                        <a:t>R$2.739,85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+mn-lt"/>
                          <a:ea typeface="Calibri"/>
                          <a:cs typeface="Times New Roman"/>
                        </a:rPr>
                        <a:t>2016</a:t>
                      </a:r>
                      <a:r>
                        <a:rPr lang="pt-BR" sz="2000" baseline="30000" dirty="0" smtClean="0">
                          <a:latin typeface="+mn-lt"/>
                          <a:ea typeface="Calibri"/>
                          <a:cs typeface="Times New Roman"/>
                        </a:rPr>
                        <a:t>*8,26%</a:t>
                      </a:r>
                      <a:endParaRPr lang="pt-BR" sz="2000" baseline="30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+mn-lt"/>
                          <a:ea typeface="Calibri"/>
                          <a:cs typeface="Times New Roman"/>
                        </a:rPr>
                        <a:t>R$3.856,02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>
                          <a:latin typeface="+mn-lt"/>
                          <a:ea typeface="Calibri"/>
                          <a:cs typeface="Times New Roman"/>
                        </a:rPr>
                        <a:t>R$3.856,02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latin typeface="+mn-lt"/>
                          <a:ea typeface="Calibri"/>
                          <a:cs typeface="Times New Roman"/>
                        </a:rPr>
                        <a:t>R$2.966,16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smtClean="0">
                          <a:latin typeface="+mn-lt"/>
                          <a:ea typeface="Calibri"/>
                          <a:cs typeface="Times New Roman"/>
                        </a:rPr>
                        <a:t>R$2.966,16</a:t>
                      </a:r>
                      <a:endParaRPr lang="pt-BR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5536" y="5445224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 Estimativa mediana </a:t>
            </a:r>
            <a:r>
              <a:rPr lang="pt-BR" sz="1200" dirty="0" err="1" smtClean="0"/>
              <a:t>Focus-BACEN</a:t>
            </a:r>
            <a:r>
              <a:rPr lang="pt-BR" sz="1200" dirty="0" smtClean="0"/>
              <a:t> (30/04/2015)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dotações orçamentárias e o financiamento da educação infantil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/>
              <a:t>ESTRATÉGIA 17 DA META 1</a:t>
            </a:r>
          </a:p>
          <a:p>
            <a:pPr marL="0" indent="0" algn="ctr">
              <a:buNone/>
            </a:pPr>
            <a:r>
              <a:rPr lang="pt-BR" sz="2400" dirty="0" smtClean="0"/>
              <a:t>1.17) estimular o acesso à educação infantil em </a:t>
            </a:r>
            <a:r>
              <a:rPr lang="pt-BR" sz="2400" b="1" dirty="0" smtClean="0"/>
              <a:t>tempo integral</a:t>
            </a:r>
            <a:r>
              <a:rPr lang="pt-BR" sz="2400" dirty="0" smtClean="0"/>
              <a:t>, para todas as crianças de 0 (zero) a 5 (cinco) anos</a:t>
            </a:r>
          </a:p>
          <a:p>
            <a:pPr marL="0" indent="0" algn="ctr">
              <a:buNone/>
            </a:pPr>
            <a:endParaRPr lang="pt-BR" sz="2400" b="1" dirty="0" smtClean="0"/>
          </a:p>
          <a:p>
            <a:pPr marL="0" indent="0" algn="ctr">
              <a:buNone/>
            </a:pPr>
            <a:r>
              <a:rPr lang="pt-BR" sz="2400" b="1" dirty="0" smtClean="0"/>
              <a:t>META 6</a:t>
            </a:r>
          </a:p>
          <a:p>
            <a:pPr marL="0" indent="0">
              <a:buNone/>
            </a:pPr>
            <a:r>
              <a:rPr lang="pt-BR" sz="2400" dirty="0" smtClean="0"/>
              <a:t>Oferecer educação em tempo integral em, no mínimo, 50% das escolas públicas, de forma a atender, pelo menos, 25% dos alunos na educação básica.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Financiamento federal: </a:t>
            </a:r>
            <a:r>
              <a:rPr lang="pt-BR" dirty="0" err="1" smtClean="0"/>
              <a:t>PROINFÂNCIA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Programa Nacional de Reestruturação e Aparelhagem da Rede Escolar Pública de Educação Infantil – </a:t>
            </a:r>
            <a:r>
              <a:rPr lang="pt-BR" dirty="0" err="1" smtClean="0"/>
              <a:t>ProInfância</a:t>
            </a:r>
            <a:endParaRPr lang="pt-BR" dirty="0" smtClean="0"/>
          </a:p>
          <a:p>
            <a:r>
              <a:rPr lang="pt-BR" dirty="0" smtClean="0"/>
              <a:t>O principal objetivo do programa é </a:t>
            </a:r>
            <a:r>
              <a:rPr lang="pt-BR" b="1" dirty="0" smtClean="0"/>
              <a:t>prestar assistência técnica</a:t>
            </a:r>
            <a:r>
              <a:rPr lang="pt-BR" dirty="0" smtClean="0"/>
              <a:t> e </a:t>
            </a:r>
            <a:r>
              <a:rPr lang="pt-BR" b="1" dirty="0" smtClean="0"/>
              <a:t>transferir recursos financeiros </a:t>
            </a:r>
            <a:r>
              <a:rPr lang="pt-BR" dirty="0" smtClean="0"/>
              <a:t>ao Distrito Federal e aos municípios visando garantir o acesso de crianças a creches e escolas de educação infantil da rede      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Financiamento federal: </a:t>
            </a:r>
            <a:r>
              <a:rPr lang="pt-BR" dirty="0" err="1" smtClean="0"/>
              <a:t>PROINFÂNCIA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Possibilidade de adesão das entidades beneficiadas pelo programa às atas de registro de preços do FNDE</a:t>
            </a:r>
          </a:p>
          <a:p>
            <a:r>
              <a:rPr lang="pt-BR" dirty="0" smtClean="0"/>
              <a:t>Sistema de Registro de Preços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Financiamento federal: </a:t>
            </a:r>
            <a:r>
              <a:rPr lang="pt-BR" dirty="0" err="1" smtClean="0"/>
              <a:t>PROINFÂNCIA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2000" dirty="0" smtClean="0"/>
              <a:t>O Sistema de Registro de Preços no </a:t>
            </a:r>
            <a:r>
              <a:rPr lang="pt-BR" sz="2000" dirty="0" err="1" smtClean="0"/>
              <a:t>RDC</a:t>
            </a:r>
            <a:r>
              <a:rPr lang="pt-BR" sz="2000" dirty="0" smtClean="0"/>
              <a:t> (Regime Diferenciado de Contratações Pública) poderá ser adotado para a contratação de bens, de obras com características padronizadas e de serviços, inclusive engenharia, quando for conveniente para atendimento a mais de um órgão ou entidade, ou a programas de governo - Decreto Federal n. 7.581/2011 : </a:t>
            </a:r>
            <a:endParaRPr lang="pt-BR" sz="2400" dirty="0" smtClean="0"/>
          </a:p>
          <a:p>
            <a:pPr marL="806450" lvl="1" indent="0">
              <a:spcBef>
                <a:spcPts val="0"/>
              </a:spcBef>
              <a:buNone/>
            </a:pPr>
            <a:r>
              <a:rPr lang="pt-BR" sz="2200" dirty="0" smtClean="0"/>
              <a:t>Art. 89. O </a:t>
            </a:r>
            <a:r>
              <a:rPr lang="pt-BR" sz="2200" dirty="0" err="1" smtClean="0"/>
              <a:t>SRP</a:t>
            </a:r>
            <a:r>
              <a:rPr lang="pt-BR" sz="2200" dirty="0" smtClean="0"/>
              <a:t>/</a:t>
            </a:r>
            <a:r>
              <a:rPr lang="pt-BR" sz="2200" dirty="0" err="1" smtClean="0"/>
              <a:t>RDC</a:t>
            </a:r>
            <a:r>
              <a:rPr lang="pt-BR" sz="2200" dirty="0" smtClean="0"/>
              <a:t> poderá ser adotado para a contratação de bens, de obras com características padronizadas e de serviços, inclusive de engenharia, quando: [...]</a:t>
            </a:r>
          </a:p>
          <a:p>
            <a:pPr marL="806450" lvl="1" indent="0">
              <a:spcBef>
                <a:spcPts val="0"/>
              </a:spcBef>
              <a:buNone/>
            </a:pPr>
            <a:r>
              <a:rPr lang="pt-BR" sz="2200" dirty="0" smtClean="0"/>
              <a:t>III - for conveniente para atendimento a mais de um órgão ou entidade, ou a programas de governo; ou [...]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Financiamento federal: </a:t>
            </a:r>
            <a:r>
              <a:rPr lang="pt-BR" dirty="0" err="1" smtClean="0"/>
              <a:t>PROINFÂNCIA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Decreto Federal n. 7.892/2013:</a:t>
            </a:r>
          </a:p>
          <a:p>
            <a:pPr marL="806450" lvl="1" indent="0">
              <a:buNone/>
            </a:pPr>
            <a:r>
              <a:rPr lang="pt-BR" dirty="0" smtClean="0"/>
              <a:t>Art. 3º  O Sistema de Registro de Preços poderá ser adotado nas seguintes hipóteses:</a:t>
            </a:r>
          </a:p>
          <a:p>
            <a:pPr marL="806450" lvl="1" indent="0">
              <a:buNone/>
            </a:pPr>
            <a:r>
              <a:rPr lang="pt-BR" dirty="0" smtClean="0"/>
              <a:t>III - quando for conveniente a aquisição de bens ou a contratação de serviços para atendimento a mais de um órgão ou entidade, ou a programas de governo; ou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Financiamento federal: PROINFÂNCIA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 sua vez, o Decreto Federal n. 7.892/13 admite que o município seja um órgão participante de um SRP federal:</a:t>
            </a:r>
          </a:p>
          <a:p>
            <a:r>
              <a:rPr lang="pt-BR" dirty="0" smtClean="0"/>
              <a:t>Art. 2º, IV - órgão participante - órgão ou entidade da administração pública que participa dos procedimentos iniciais do Sistema de Registro de Preços e integra a ata de registro de preços; 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Situação do Estado de Minas Gerais e das regiões mineiras em relação à META 1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banner_educacao_infant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356992"/>
            <a:ext cx="4416152" cy="2939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MINISTÉRIO PÚBLICO DE CONTAS</a:t>
            </a:r>
            <a:br>
              <a:rPr lang="pt-BR" dirty="0" smtClean="0"/>
            </a:br>
            <a:r>
              <a:rPr lang="pt-BR" dirty="0" smtClean="0"/>
              <a:t>ATUAÇÃO VOLTADA À 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7624"/>
          </a:xfrm>
        </p:spPr>
        <p:txBody>
          <a:bodyPr/>
          <a:lstStyle/>
          <a:p>
            <a:r>
              <a:rPr lang="pt-BR" dirty="0" smtClean="0"/>
              <a:t>Parceria com o Ministério Publico Estadual</a:t>
            </a:r>
          </a:p>
          <a:p>
            <a:endParaRPr lang="pt-BR" dirty="0" smtClean="0"/>
          </a:p>
          <a:p>
            <a:r>
              <a:rPr lang="pt-BR" dirty="0" smtClean="0"/>
              <a:t>Controle das despesas públicas com a manutenção e desenvolvimento do ensino</a:t>
            </a:r>
          </a:p>
          <a:p>
            <a:endParaRPr lang="pt-BR" dirty="0" smtClean="0"/>
          </a:p>
          <a:p>
            <a:r>
              <a:rPr lang="pt-BR" dirty="0" smtClean="0"/>
              <a:t>Metas estipuladas no Plano Nacional de Educação (Lei n. 13.005/2014)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Situação do Estado de Minas Gerais e das regiões mineiras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7624"/>
          </a:xfrm>
        </p:spPr>
        <p:txBody>
          <a:bodyPr>
            <a:normAutofit/>
          </a:bodyPr>
          <a:lstStyle/>
          <a:p>
            <a:r>
              <a:rPr lang="pt-BR" dirty="0" smtClean="0"/>
              <a:t>Fonte: site “Planejando a Próxima Década” (</a:t>
            </a:r>
            <a:r>
              <a:rPr lang="pt-BR" dirty="0" err="1" smtClean="0">
                <a:solidFill>
                  <a:srgbClr val="0070C0"/>
                </a:solidFill>
              </a:rPr>
              <a:t>pne</a:t>
            </a:r>
            <a:r>
              <a:rPr lang="pt-BR" dirty="0" smtClean="0">
                <a:solidFill>
                  <a:srgbClr val="0070C0"/>
                </a:solidFill>
              </a:rPr>
              <a:t>.mec.gov.br</a:t>
            </a:r>
            <a:r>
              <a:rPr lang="pt-BR" dirty="0" smtClean="0"/>
              <a:t>)</a:t>
            </a:r>
          </a:p>
          <a:p>
            <a:r>
              <a:rPr lang="pt-BR" dirty="0" smtClean="0"/>
              <a:t>Cálculo:</a:t>
            </a:r>
          </a:p>
          <a:p>
            <a:pPr marL="1435100" indent="0">
              <a:buNone/>
            </a:pPr>
            <a:r>
              <a:rPr lang="pt-BR" sz="2000" u="sng" dirty="0" smtClean="0"/>
              <a:t>População de 4 e 5 anos que frequenta a escola</a:t>
            </a:r>
            <a:r>
              <a:rPr lang="pt-BR" sz="2000" dirty="0" smtClean="0"/>
              <a:t>   </a:t>
            </a:r>
            <a:r>
              <a:rPr lang="pt-BR" sz="2000" i="1" dirty="0" smtClean="0"/>
              <a:t>x 100</a:t>
            </a:r>
          </a:p>
          <a:p>
            <a:pPr marL="1435100" indent="0">
              <a:buNone/>
            </a:pPr>
            <a:r>
              <a:rPr lang="pt-BR" sz="2000" dirty="0" smtClean="0"/>
              <a:t>		População de 4 e 5 anos</a:t>
            </a:r>
          </a:p>
          <a:p>
            <a:pPr marL="1435100" indent="0">
              <a:buNone/>
            </a:pPr>
            <a:r>
              <a:rPr lang="pt-BR" sz="2000" u="sng" dirty="0" smtClean="0"/>
              <a:t>População de 0 a 3 anos que frequenta a escola</a:t>
            </a:r>
            <a:r>
              <a:rPr lang="pt-BR" sz="2000" dirty="0" smtClean="0"/>
              <a:t>   </a:t>
            </a:r>
            <a:r>
              <a:rPr lang="pt-BR" i="1" dirty="0" smtClean="0"/>
              <a:t>x 100</a:t>
            </a:r>
            <a:endParaRPr lang="pt-BR" sz="2000" i="1" dirty="0" smtClean="0"/>
          </a:p>
          <a:p>
            <a:pPr marL="1435100" indent="0">
              <a:buNone/>
            </a:pPr>
            <a:r>
              <a:rPr lang="pt-BR" sz="2000" dirty="0" smtClean="0"/>
              <a:t>		População de 0 a 3 anos</a:t>
            </a:r>
          </a:p>
          <a:p>
            <a:pPr lvl="4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Situação do Estado de Minas Gerais e das regiões mineiras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65616"/>
          </a:xfrm>
        </p:spPr>
        <p:txBody>
          <a:bodyPr/>
          <a:lstStyle/>
          <a:p>
            <a:r>
              <a:rPr lang="pt-BR" dirty="0" smtClean="0"/>
              <a:t>A porcentagem indicada no site baseou-se:</a:t>
            </a:r>
          </a:p>
          <a:p>
            <a:pPr lvl="1"/>
            <a:r>
              <a:rPr lang="pt-BR" dirty="0" smtClean="0"/>
              <a:t>para o Estado de Minas Gerais: </a:t>
            </a:r>
            <a:r>
              <a:rPr lang="pt-BR" b="1" dirty="0" smtClean="0"/>
              <a:t>PNAD 2013</a:t>
            </a:r>
          </a:p>
          <a:p>
            <a:pPr lvl="1"/>
            <a:r>
              <a:rPr lang="pt-BR" dirty="0" smtClean="0"/>
              <a:t>ara os municípios e mesorregiões: </a:t>
            </a:r>
            <a:r>
              <a:rPr lang="pt-BR" b="1" dirty="0" smtClean="0"/>
              <a:t>Censo Populacional 2010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>
            <a:noAutofit/>
          </a:bodyPr>
          <a:lstStyle/>
          <a:p>
            <a:r>
              <a:rPr lang="pt-BR" sz="2800" dirty="0" smtClean="0"/>
              <a:t>Situação do Estado de Minas Gerais</a:t>
            </a:r>
            <a:br>
              <a:rPr lang="pt-BR" sz="2800" dirty="0" smtClean="0"/>
            </a:br>
            <a:r>
              <a:rPr lang="pt-BR" sz="2800" dirty="0" smtClean="0"/>
              <a:t>Universalização da educação infantil (4 e 5 anos)</a:t>
            </a:r>
            <a:endParaRPr lang="pt-BR" sz="2800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 l="24500" t="39380" r="590" b="11964"/>
          <a:stretch>
            <a:fillRect/>
          </a:stretch>
        </p:blipFill>
        <p:spPr bwMode="auto">
          <a:xfrm>
            <a:off x="107504" y="2132856"/>
            <a:ext cx="887577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9848"/>
          </a:xfrm>
        </p:spPr>
        <p:txBody>
          <a:bodyPr>
            <a:noAutofit/>
          </a:bodyPr>
          <a:lstStyle/>
          <a:p>
            <a:r>
              <a:rPr lang="pt-BR" sz="2800" dirty="0" smtClean="0"/>
              <a:t>Situação das 12 regiões do Estado de Minas Gerais</a:t>
            </a:r>
            <a:br>
              <a:rPr lang="pt-BR" sz="2800" dirty="0" smtClean="0"/>
            </a:br>
            <a:r>
              <a:rPr lang="pt-BR" sz="2800" dirty="0" smtClean="0"/>
              <a:t> Universalização da educação infantil (4 e 5 anos)</a:t>
            </a:r>
            <a:endParaRPr lang="pt-BR" sz="2800" dirty="0"/>
          </a:p>
        </p:txBody>
      </p:sp>
      <p:pic>
        <p:nvPicPr>
          <p:cNvPr id="3" name="Imagem 2"/>
          <p:cNvPicPr/>
          <p:nvPr/>
        </p:nvPicPr>
        <p:blipFill>
          <a:blip r:embed="rId2" cstate="print"/>
          <a:srcRect l="33319" t="30374" r="16242" b="2785"/>
          <a:stretch>
            <a:fillRect/>
          </a:stretch>
        </p:blipFill>
        <p:spPr bwMode="auto">
          <a:xfrm>
            <a:off x="1691043" y="1988840"/>
            <a:ext cx="576127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251520" y="548679"/>
          <a:ext cx="8712968" cy="54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>
            <a:noAutofit/>
          </a:bodyPr>
          <a:lstStyle/>
          <a:p>
            <a:r>
              <a:rPr lang="pt-BR" sz="2800" dirty="0" smtClean="0"/>
              <a:t>Situação do Estado de Minas Gerais</a:t>
            </a:r>
            <a:br>
              <a:rPr lang="pt-BR" sz="2800" dirty="0" smtClean="0"/>
            </a:br>
            <a:r>
              <a:rPr lang="pt-BR" sz="2800" dirty="0" smtClean="0"/>
              <a:t>Ampliação da oferta de creches em pelo menos 50% para a população de 0 a 3 anos</a:t>
            </a:r>
            <a:endParaRPr lang="pt-BR" sz="2800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 l="34235" t="65183" r="16242" b="11406"/>
          <a:stretch>
            <a:fillRect/>
          </a:stretch>
        </p:blipFill>
        <p:spPr bwMode="auto">
          <a:xfrm>
            <a:off x="467544" y="2636912"/>
            <a:ext cx="83889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9848"/>
          </a:xfrm>
        </p:spPr>
        <p:txBody>
          <a:bodyPr>
            <a:noAutofit/>
          </a:bodyPr>
          <a:lstStyle/>
          <a:p>
            <a:r>
              <a:rPr lang="pt-BR" sz="2000" dirty="0" smtClean="0"/>
              <a:t>Situação das 12 regiões do Estado de Minas Gerais </a:t>
            </a:r>
            <a:br>
              <a:rPr lang="pt-BR" sz="2000" dirty="0" smtClean="0"/>
            </a:br>
            <a:r>
              <a:rPr lang="pt-BR" sz="2000" dirty="0" smtClean="0"/>
              <a:t>Ampliação da oferta de creches em pelo menos 50% para a população de 0 a 3 anos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33735" t="29277" r="23211" b="-1929"/>
          <a:stretch>
            <a:fillRect/>
          </a:stretch>
        </p:blipFill>
        <p:spPr bwMode="auto">
          <a:xfrm>
            <a:off x="2771800" y="1412776"/>
            <a:ext cx="5400040" cy="508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251520" y="620687"/>
          <a:ext cx="8496944" cy="5472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 1: externo e social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kidsreading.jpg"/>
          <p:cNvPicPr>
            <a:picLocks noChangeAspect="1"/>
          </p:cNvPicPr>
          <p:nvPr/>
        </p:nvPicPr>
        <p:blipFill>
          <a:blip r:embed="rId2" cstate="print"/>
          <a:srcRect l="809" r="1358" b="3012"/>
          <a:stretch>
            <a:fillRect/>
          </a:stretch>
        </p:blipFill>
        <p:spPr>
          <a:xfrm>
            <a:off x="179512" y="3486497"/>
            <a:ext cx="8712968" cy="2318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Constituição da República de 1988:</a:t>
            </a:r>
          </a:p>
          <a:p>
            <a:pPr marL="806450" lvl="1" indent="0">
              <a:buNone/>
            </a:pPr>
            <a:r>
              <a:rPr lang="pt-BR" dirty="0" smtClean="0"/>
              <a:t>Art. 208:</a:t>
            </a:r>
          </a:p>
          <a:p>
            <a:pPr marL="806450" lvl="1" indent="0">
              <a:buNone/>
            </a:pPr>
            <a:r>
              <a:rPr lang="pt-BR" dirty="0" smtClean="0"/>
              <a:t>§1º - O acesso ao ensino obrigatório e gratuito é direito público subjetivo.</a:t>
            </a:r>
          </a:p>
          <a:p>
            <a:pPr marL="806450" lvl="1" indent="0">
              <a:buNone/>
            </a:pPr>
            <a:r>
              <a:rPr lang="pt-BR" dirty="0" smtClean="0"/>
              <a:t>§2º - O não oferecimento do ensino obrigatório pelo Poder Público, ou sua oferta irregular, importa responsabilidade da autoridade competente. 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5 EIXOS DA EXPOSIÇÃO: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pt-BR" sz="2400" dirty="0" smtClean="0"/>
              <a:t>A evolução do direito à educação infantil na Constituição da República de 1988</a:t>
            </a:r>
          </a:p>
          <a:p>
            <a:pPr marL="624078" lvl="0" indent="-514350">
              <a:buFont typeface="+mj-lt"/>
              <a:buAutoNum type="arabicPeriod"/>
            </a:pPr>
            <a:r>
              <a:rPr lang="pt-BR" sz="2400" dirty="0" smtClean="0"/>
              <a:t>A meta de universalização da pré-escola até 2016</a:t>
            </a:r>
          </a:p>
          <a:p>
            <a:pPr marL="624078" lvl="0" indent="-514350">
              <a:buFont typeface="+mj-lt"/>
              <a:buAutoNum type="arabicPeriod"/>
            </a:pPr>
            <a:r>
              <a:rPr lang="pt-BR" sz="2400" dirty="0" smtClean="0"/>
              <a:t>As dotações orçamentárias e o financiamento da educação infantil</a:t>
            </a:r>
          </a:p>
          <a:p>
            <a:pPr marL="624078" lvl="0" indent="-514350">
              <a:buFont typeface="+mj-lt"/>
              <a:buAutoNum type="arabicPeriod"/>
            </a:pPr>
            <a:r>
              <a:rPr lang="pt-BR" sz="2400" dirty="0" smtClean="0"/>
              <a:t>Situação do Estado de Minas Gerais e das regiões mineiras em relação à meta 1</a:t>
            </a:r>
          </a:p>
          <a:p>
            <a:pPr marL="624078" lvl="0" indent="-514350">
              <a:buFont typeface="+mj-lt"/>
              <a:buAutoNum type="arabicPeriod"/>
            </a:pPr>
            <a:r>
              <a:rPr lang="pt-BR" sz="2400" dirty="0" smtClean="0"/>
              <a:t>Controle da meta: externo e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Modalidades de controle:</a:t>
            </a:r>
          </a:p>
          <a:p>
            <a:pPr lvl="1"/>
            <a:r>
              <a:rPr lang="pt-BR" dirty="0" smtClean="0"/>
              <a:t>Interno</a:t>
            </a:r>
          </a:p>
          <a:p>
            <a:pPr lvl="1"/>
            <a:r>
              <a:rPr lang="pt-BR" dirty="0" smtClean="0"/>
              <a:t>Externo</a:t>
            </a:r>
          </a:p>
          <a:p>
            <a:pPr lvl="1"/>
            <a:r>
              <a:rPr lang="pt-BR" dirty="0" smtClean="0"/>
              <a:t>Social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Controle externo:</a:t>
            </a:r>
          </a:p>
          <a:p>
            <a:pPr lvl="1"/>
            <a:r>
              <a:rPr lang="pt-BR" dirty="0" smtClean="0"/>
              <a:t>O Tribunal de Contas: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Aplicação mínima na manutenção e desenvolvimento do ensino  - art. 212 da CR (25%)</a:t>
            </a:r>
          </a:p>
          <a:p>
            <a:pPr marL="717550" lvl="2" indent="-14288">
              <a:buNone/>
            </a:pPr>
            <a:r>
              <a:rPr lang="pt-BR" sz="1900" i="1" dirty="0" smtClean="0"/>
              <a:t>Art. 212. A União aplicará, anualmente, nunca menos de dezoito, e os Estados, o Distrito Federal e os Municípios vinte e cinco por cento, no mínimo, da receita resultante de impostos, compreendida a proveniente de transferências, na manutenção e desenvolvimento do ensino.</a:t>
            </a:r>
          </a:p>
          <a:p>
            <a:pPr lvl="2"/>
            <a:r>
              <a:rPr lang="pt-BR" dirty="0" smtClean="0">
                <a:solidFill>
                  <a:schemeClr val="tx1"/>
                </a:solidFill>
              </a:rPr>
              <a:t>Aplicação da totalidade dos recursos do FUNDEB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Tribunal de Contas:</a:t>
            </a:r>
          </a:p>
          <a:p>
            <a:pPr lvl="1"/>
            <a:r>
              <a:rPr lang="pt-BR" dirty="0" smtClean="0"/>
              <a:t>Prestação de contas de governo</a:t>
            </a:r>
          </a:p>
          <a:p>
            <a:pPr lvl="1"/>
            <a:r>
              <a:rPr lang="pt-BR" dirty="0" smtClean="0"/>
              <a:t>Denúncias e representações</a:t>
            </a:r>
          </a:p>
          <a:p>
            <a:pPr lvl="1"/>
            <a:r>
              <a:rPr lang="pt-BR" dirty="0" smtClean="0"/>
              <a:t>Auditorias e inspeções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Ministério Público de Contas:</a:t>
            </a:r>
          </a:p>
          <a:p>
            <a:pPr lvl="1"/>
            <a:r>
              <a:rPr lang="pt-BR" i="1" dirty="0" smtClean="0"/>
              <a:t>custos </a:t>
            </a:r>
            <a:r>
              <a:rPr lang="pt-BR" i="1" dirty="0" err="1" smtClean="0"/>
              <a:t>legis</a:t>
            </a:r>
            <a:r>
              <a:rPr lang="pt-BR" i="1" dirty="0" smtClean="0"/>
              <a:t> </a:t>
            </a:r>
            <a:r>
              <a:rPr lang="pt-BR" dirty="0" smtClean="0"/>
              <a:t>nos processos que tramitam no âmbito do Tribunal de Contas;</a:t>
            </a:r>
            <a:endParaRPr lang="pt-BR" i="1" dirty="0" smtClean="0"/>
          </a:p>
          <a:p>
            <a:pPr lvl="1"/>
            <a:r>
              <a:rPr lang="pt-BR" dirty="0" smtClean="0"/>
              <a:t>atuação de ofício, por iniciativa própria ou mediante </a:t>
            </a:r>
            <a:r>
              <a:rPr lang="pt-BR" i="1" dirty="0" smtClean="0"/>
              <a:t>notícia de irregularidade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Controle social</a:t>
            </a:r>
          </a:p>
          <a:p>
            <a:pPr lvl="1"/>
            <a:r>
              <a:rPr lang="pt-BR" dirty="0" smtClean="0"/>
              <a:t>O controle social é aquele exercido pelos próprios cidadãos e insere-se no contexto da “Administração Pública participativa”, que busca a legitimidade de sua atuação na participação, no consenso e no diálogo.</a:t>
            </a:r>
            <a:endParaRPr lang="pt-BR" i="1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Controle social - Exemplos:</a:t>
            </a:r>
          </a:p>
          <a:p>
            <a:pPr lvl="1"/>
            <a:r>
              <a:rPr lang="pt-BR" dirty="0" smtClean="0"/>
              <a:t>Orçamento participativo</a:t>
            </a:r>
          </a:p>
          <a:p>
            <a:pPr lvl="1"/>
            <a:r>
              <a:rPr lang="pt-BR" dirty="0" smtClean="0"/>
              <a:t>Audiências e consultas públicas</a:t>
            </a:r>
          </a:p>
          <a:p>
            <a:pPr lvl="1"/>
            <a:r>
              <a:rPr lang="pt-BR" dirty="0" smtClean="0"/>
              <a:t>Conselhos de educação e os conselhos do </a:t>
            </a:r>
            <a:r>
              <a:rPr lang="pt-BR" dirty="0" err="1" smtClean="0"/>
              <a:t>FUNDEB</a:t>
            </a:r>
            <a:endParaRPr lang="pt-BR" dirty="0" smtClean="0"/>
          </a:p>
          <a:p>
            <a:endParaRPr lang="pt-BR" i="1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Lei Federal n. 11.494/2007 (FUNDEB) - Aos conselhos de acompanhamento e controle social do FUNDEB incumbe supervisionar:</a:t>
            </a:r>
          </a:p>
          <a:p>
            <a:pPr lvl="1"/>
            <a:r>
              <a:rPr lang="pt-BR" dirty="0" smtClean="0"/>
              <a:t>censo escolar e </a:t>
            </a:r>
            <a:endParaRPr lang="pt-BR" sz="2200" dirty="0" smtClean="0"/>
          </a:p>
          <a:p>
            <a:pPr lvl="1"/>
            <a:r>
              <a:rPr lang="pt-BR" dirty="0" smtClean="0"/>
              <a:t>a elaboração da proposta orçamentária anual</a:t>
            </a:r>
            <a:endParaRPr lang="pt-BR" sz="2200" dirty="0" smtClean="0"/>
          </a:p>
          <a:p>
            <a:pPr lvl="1"/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Conselho poderá, sempre que julgar conveniente, apresentar ao Poder Legislativo local e ao órgão de controle interno e externo </a:t>
            </a:r>
            <a:r>
              <a:rPr lang="pt-BR" b="1" dirty="0" smtClean="0"/>
              <a:t>manifestação formal</a:t>
            </a:r>
            <a:r>
              <a:rPr lang="pt-BR" dirty="0" smtClean="0"/>
              <a:t> acerca dos registros contábeis e dos demonstrativos gerenciais do Fundo (art. 25, § único, I).</a:t>
            </a:r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Tribunal de Contas - Julgamento da inspeção ordinária no Município de São Geraldo da Piedade (n.756.811):</a:t>
            </a:r>
          </a:p>
          <a:p>
            <a:pPr marL="806450" lvl="1" indent="0">
              <a:buNone/>
            </a:pPr>
            <a:r>
              <a:rPr lang="pt-BR" dirty="0" smtClean="0"/>
              <a:t>O Conselho de Acompanhamento e Controle Social do </a:t>
            </a:r>
            <a:r>
              <a:rPr lang="pt-BR" dirty="0" err="1" smtClean="0"/>
              <a:t>FUNDEB</a:t>
            </a:r>
            <a:r>
              <a:rPr lang="pt-BR" dirty="0" smtClean="0"/>
              <a:t> não cumpriu seu papel na fiscalização e no controle da aplicação dos recursos do Fundo, transgredindo o disposto no art. 24, caput, da Lei n.º 11.494/07, fl. 10;</a:t>
            </a:r>
          </a:p>
          <a:p>
            <a:pPr marL="806450" lvl="1" indent="0">
              <a:buNone/>
            </a:pPr>
            <a:r>
              <a:rPr lang="pt-BR" dirty="0" smtClean="0"/>
              <a:t>O Conselho do </a:t>
            </a:r>
            <a:r>
              <a:rPr lang="pt-BR" dirty="0" err="1" smtClean="0"/>
              <a:t>FUNDEB</a:t>
            </a:r>
            <a:r>
              <a:rPr lang="pt-BR" dirty="0" smtClean="0"/>
              <a:t> não supervisionou o censo escolar, nem a elaboração da proposta orçamentária anual, deixando de concorrer para o regular e tempestivo tratamento estatístico e financeiro do Fundo, em afronta ao disposto no art. 24, § 9º, da Lei n.º 11.494/07, fl. 10.</a:t>
            </a:r>
          </a:p>
          <a:p>
            <a:pPr lvl="1"/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da meta: externo e social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Tribunal de Contas - Julgamento da inspeção ordinária no Município de São Geraldo da Piedade (n.756.811):</a:t>
            </a:r>
          </a:p>
          <a:p>
            <a:pPr marL="806450" lvl="1" indent="0">
              <a:buNone/>
            </a:pPr>
            <a:r>
              <a:rPr lang="pt-BR" i="1" dirty="0" smtClean="0"/>
              <a:t>“</a:t>
            </a:r>
            <a:r>
              <a:rPr lang="pt-BR" dirty="0" smtClean="0"/>
              <a:t>Determino, ainda, que se recomende aos atuais membros do Conselho do FUNDEB o cumprimento, </a:t>
            </a:r>
            <a:r>
              <a:rPr lang="pt-BR" i="1" dirty="0" smtClean="0"/>
              <a:t>in </a:t>
            </a:r>
            <a:r>
              <a:rPr lang="pt-BR" i="1" dirty="0" err="1" smtClean="0"/>
              <a:t>totum</a:t>
            </a:r>
            <a:r>
              <a:rPr lang="pt-BR" dirty="0" smtClean="0"/>
              <a:t>, de suas atribuições, sob pena de responsabilidade, nos termos do art. 26, II, da Lei n.º 11.494/07 c/c o art. 85, III, da Lei Complementar n.º 102/08 (itens 5/6).”</a:t>
            </a:r>
            <a:endParaRPr lang="pt-BR" i="1" dirty="0" smtClean="0"/>
          </a:p>
          <a:p>
            <a:pPr lvl="1"/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54143" cy="2959968"/>
          </a:xfrm>
        </p:spPr>
        <p:txBody>
          <a:bodyPr/>
          <a:lstStyle/>
          <a:p>
            <a:pPr lvl="0"/>
            <a:r>
              <a:rPr lang="pt-BR" dirty="0" smtClean="0"/>
              <a:t>A evolução do direito à educação infantil na Constituição da</a:t>
            </a:r>
            <a:br>
              <a:rPr lang="pt-BR" dirty="0" smtClean="0"/>
            </a:br>
            <a:r>
              <a:rPr lang="pt-BR" dirty="0" smtClean="0"/>
              <a:t>República de 1988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dire49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803604"/>
            <a:ext cx="3419872" cy="505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men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8425" y="2348880"/>
            <a:ext cx="6505575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Plano Nacional de Educação elevou a educação infantil (creche e pré-escola) a uma preocupação nacional.</a:t>
            </a:r>
          </a:p>
          <a:p>
            <a:r>
              <a:rPr lang="pt-BR" dirty="0" smtClean="0"/>
              <a:t>Os municípios possuem uma obrigação constitucional e legal de fazer com relação à educação infantil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400" dirty="0" smtClean="0"/>
              <a:t>Obrigada!</a:t>
            </a:r>
          </a:p>
          <a:p>
            <a:pPr>
              <a:buNone/>
            </a:pPr>
            <a:endParaRPr lang="pt-BR" dirty="0" smtClean="0">
              <a:hlinkClick r:id="rId2"/>
            </a:endParaRPr>
          </a:p>
          <a:p>
            <a:pPr>
              <a:buNone/>
            </a:pPr>
            <a:r>
              <a:rPr lang="pt-BR" dirty="0" smtClean="0">
                <a:solidFill>
                  <a:srgbClr val="FF0000"/>
                </a:solidFill>
                <a:hlinkClick r:id="rId2"/>
              </a:rPr>
              <a:t>http://www.mpc.mg.gov.br/</a:t>
            </a:r>
            <a:endParaRPr lang="pt-B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400" dirty="0" smtClean="0"/>
              <a:t>Contato:</a:t>
            </a:r>
          </a:p>
          <a:p>
            <a:pPr>
              <a:buNone/>
            </a:pPr>
            <a:r>
              <a:rPr lang="pt-BR" sz="2400" dirty="0" smtClean="0"/>
              <a:t>Cristina Andrade Melo</a:t>
            </a:r>
          </a:p>
          <a:p>
            <a:pPr>
              <a:buNone/>
            </a:pPr>
            <a:r>
              <a:rPr lang="pt-BR" sz="2400" dirty="0" smtClean="0"/>
              <a:t>Procuradora do Ministério Público de Contas</a:t>
            </a:r>
          </a:p>
          <a:p>
            <a:pPr>
              <a:buNone/>
            </a:pPr>
            <a:r>
              <a:rPr lang="pt-BR" sz="2400" b="1" dirty="0" smtClean="0"/>
              <a:t>cristina.melo@mpc.mg.gov.br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/>
          <a:lstStyle/>
          <a:p>
            <a:r>
              <a:rPr lang="pt-BR" dirty="0" smtClean="0"/>
              <a:t>Atuação </a:t>
            </a:r>
            <a:r>
              <a:rPr lang="pt-BR" b="1" dirty="0" smtClean="0"/>
              <a:t>prioritária</a:t>
            </a:r>
            <a:r>
              <a:rPr lang="pt-BR" dirty="0" smtClean="0"/>
              <a:t> dos Municípios</a:t>
            </a:r>
          </a:p>
          <a:p>
            <a:endParaRPr lang="pt-BR" dirty="0" smtClean="0"/>
          </a:p>
          <a:p>
            <a:r>
              <a:rPr lang="pt-BR" dirty="0" smtClean="0"/>
              <a:t>Educação infantil:</a:t>
            </a:r>
          </a:p>
          <a:p>
            <a:pPr lvl="1"/>
            <a:r>
              <a:rPr lang="pt-BR" b="1" dirty="0" smtClean="0"/>
              <a:t>Creche</a:t>
            </a:r>
            <a:r>
              <a:rPr lang="pt-BR" dirty="0" smtClean="0"/>
              <a:t>: crianças de 0 a 3 anos</a:t>
            </a:r>
          </a:p>
          <a:p>
            <a:pPr lvl="1"/>
            <a:r>
              <a:rPr lang="pt-BR" b="1" dirty="0" smtClean="0"/>
              <a:t>Pré-escola</a:t>
            </a:r>
            <a:r>
              <a:rPr lang="pt-BR" dirty="0" smtClean="0"/>
              <a:t>: crianças de 4 e 5 anos</a:t>
            </a:r>
          </a:p>
          <a:p>
            <a:endParaRPr lang="pt-BR" dirty="0" smtClean="0"/>
          </a:p>
        </p:txBody>
      </p:sp>
      <p:sp>
        <p:nvSpPr>
          <p:cNvPr id="9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direito à educação infantil na Constituição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/>
          <a:lstStyle/>
          <a:p>
            <a:r>
              <a:rPr lang="pt-BR" dirty="0" smtClean="0"/>
              <a:t>De assistencialismo a </a:t>
            </a:r>
            <a:r>
              <a:rPr lang="pt-BR" b="1" dirty="0" smtClean="0"/>
              <a:t>direito</a:t>
            </a:r>
          </a:p>
          <a:p>
            <a:pPr>
              <a:buNone/>
            </a:pPr>
            <a:endParaRPr lang="pt-BR" b="1" dirty="0" smtClean="0"/>
          </a:p>
          <a:p>
            <a:r>
              <a:rPr lang="pt-BR" dirty="0" smtClean="0"/>
              <a:t>Benefícios da educação infantil para o processo de escolarização e para o processo de formação dos indivíduos numa perspectiva mais global</a:t>
            </a:r>
          </a:p>
          <a:p>
            <a:pPr lvl="1"/>
            <a:endParaRPr lang="pt-BR" dirty="0" smtClean="0"/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direito à educação infantil na Constituição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direito à educação infantil na Constituição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/>
          <a:lstStyle/>
          <a:p>
            <a:r>
              <a:rPr lang="pt-BR" dirty="0" smtClean="0"/>
              <a:t>Redação original:</a:t>
            </a:r>
          </a:p>
          <a:p>
            <a:pPr marL="806450" lvl="1" indent="0">
              <a:buNone/>
            </a:pPr>
            <a:r>
              <a:rPr lang="pt-BR" dirty="0" smtClean="0"/>
              <a:t>Art. 208. O dever do Estado com a educação será efetivado mediante a garantia de:</a:t>
            </a:r>
          </a:p>
          <a:p>
            <a:pPr marL="806450" lvl="1" indent="0">
              <a:buNone/>
            </a:pPr>
            <a:r>
              <a:rPr lang="pt-BR" dirty="0" smtClean="0"/>
              <a:t>IV – atendimento em creche e pré-escola às crianças de zero a seis anos de idade;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1240</TotalTime>
  <Words>2886</Words>
  <Application>Microsoft Office PowerPoint</Application>
  <PresentationFormat>Apresentação na tela (4:3)</PresentationFormat>
  <Paragraphs>234</Paragraphs>
  <Slides>62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9" baseType="lpstr">
      <vt:lpstr>Arial</vt:lpstr>
      <vt:lpstr>Trebuchet MS</vt:lpstr>
      <vt:lpstr>Georgia</vt:lpstr>
      <vt:lpstr>Calibri</vt:lpstr>
      <vt:lpstr>Times New Roman</vt:lpstr>
      <vt:lpstr>Wingdings 2</vt:lpstr>
      <vt:lpstr>Urbano</vt:lpstr>
      <vt:lpstr>O MINISTÉRIO PÚBLICO DE CONTAS E O CONTROLE DA UNIVERSALIZAÇÃO DO ENSINO INFANTIL</vt:lpstr>
      <vt:lpstr>MINISTÉRIO PÚBLICO DE CONTAS</vt:lpstr>
      <vt:lpstr>MINISTÉRIO PÚBLICO DE CONTAS</vt:lpstr>
      <vt:lpstr>MINISTÉRIO PÚBLICO DE CONTAS ATUAÇÃO VOLTADA À EDUCAÇÃO</vt:lpstr>
      <vt:lpstr>5 EIXOS DA EXPOSIÇÃO: </vt:lpstr>
      <vt:lpstr>A evolução do direito à educação infantil na Constituição da República de 1988</vt:lpstr>
      <vt:lpstr>Evolução do direito à educação infantil na Constituição</vt:lpstr>
      <vt:lpstr>Evolução do direito à educação infantil na Constituição</vt:lpstr>
      <vt:lpstr>Evolução do direito à educação infantil na Constituição</vt:lpstr>
      <vt:lpstr>Evolução do direito à educação infantil na Constituição</vt:lpstr>
      <vt:lpstr>Evolução do direito à educação infantil na Constituição</vt:lpstr>
      <vt:lpstr>Evolução do direito à educação infantil na Constituição</vt:lpstr>
      <vt:lpstr>Evolução do direito à educação infantil na Constituição</vt:lpstr>
      <vt:lpstr>A meta de universalização da pré-escola até 2016</vt:lpstr>
      <vt:lpstr>A meta de universalização da pré-escola até 2016</vt:lpstr>
      <vt:lpstr>A meta de universalização da pré-escola até 2016</vt:lpstr>
      <vt:lpstr>A meta de universalização da pré-escola até 2016</vt:lpstr>
      <vt:lpstr>I)  Estratégias que demandam regime de colaboração (4)</vt:lpstr>
      <vt:lpstr>I) Estratégias que demandam regime de colaboração</vt:lpstr>
      <vt:lpstr>II) Estratégias que visam garantir o acesso dos estratos mais pobres da população à educação infantil (3)</vt:lpstr>
      <vt:lpstr>(II) Estratégias que visam garantir o acesso dos estratos mais pobres da população à educação infantil</vt:lpstr>
      <vt:lpstr>III) Estratégias relacionadas à qualidade e à formação dos profissionais da educação infantil (5)</vt:lpstr>
      <vt:lpstr>III) Estratégias relacionadas à qualidade e à formação dos profissionais da educação infantil</vt:lpstr>
      <vt:lpstr>III) Estratégias relacionadas à qualidade e à formação dos profissionais da educação infantil</vt:lpstr>
      <vt:lpstr>IV) Estratégias que visam o atendimento universal das crianças de todos os segmentos (2)</vt:lpstr>
      <vt:lpstr>V) Estratégias relacionadas ao planejamento (3)</vt:lpstr>
      <vt:lpstr>A meta de universalização da pré-escola até 2016</vt:lpstr>
      <vt:lpstr>As dotações orçamentárias e o financiamento da educação infantil</vt:lpstr>
      <vt:lpstr>As dotações orçamentárias e o financiamento da educação infantil</vt:lpstr>
      <vt:lpstr>As dotações orçamentárias e o financiamento da educação infantil</vt:lpstr>
      <vt:lpstr>Slide 31</vt:lpstr>
      <vt:lpstr>Slide 32</vt:lpstr>
      <vt:lpstr>As dotações orçamentárias e o financiamento da educação infantil</vt:lpstr>
      <vt:lpstr>Financiamento federal: PROINFÂNCIA</vt:lpstr>
      <vt:lpstr>Financiamento federal: PROINFÂNCIA</vt:lpstr>
      <vt:lpstr>Financiamento federal: PROINFÂNCIA</vt:lpstr>
      <vt:lpstr>Financiamento federal: PROINFÂNCIA</vt:lpstr>
      <vt:lpstr>Financiamento federal: PROINFÂNCIA</vt:lpstr>
      <vt:lpstr>Situação do Estado de Minas Gerais e das regiões mineiras em relação à META 1</vt:lpstr>
      <vt:lpstr>Situação do Estado de Minas Gerais e das regiões mineiras</vt:lpstr>
      <vt:lpstr>Situação do Estado de Minas Gerais e das regiões mineiras</vt:lpstr>
      <vt:lpstr>Situação do Estado de Minas Gerais Universalização da educação infantil (4 e 5 anos)</vt:lpstr>
      <vt:lpstr>Situação das 12 regiões do Estado de Minas Gerais  Universalização da educação infantil (4 e 5 anos)</vt:lpstr>
      <vt:lpstr>Slide 44</vt:lpstr>
      <vt:lpstr>Situação do Estado de Minas Gerais Ampliação da oferta de creches em pelo menos 50% para a população de 0 a 3 anos</vt:lpstr>
      <vt:lpstr>Situação das 12 regiões do Estado de Minas Gerais  Ampliação da oferta de creches em pelo menos 50% para a população de 0 a 3 anos</vt:lpstr>
      <vt:lpstr>Slide 47</vt:lpstr>
      <vt:lpstr>Controle da meta 1: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Controle da meta: externo e social</vt:lpstr>
      <vt:lpstr>CONCLUSÃO  </vt:lpstr>
      <vt:lpstr>Conclusão:</vt:lpstr>
      <vt:lpstr>Slide 62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cristina.melo</dc:creator>
  <cp:lastModifiedBy>cristina.melo</cp:lastModifiedBy>
  <cp:revision>233</cp:revision>
  <dcterms:created xsi:type="dcterms:W3CDTF">2013-06-10T19:50:41Z</dcterms:created>
  <dcterms:modified xsi:type="dcterms:W3CDTF">2015-05-07T19:42:21Z</dcterms:modified>
</cp:coreProperties>
</file>